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9" r:id="rId5"/>
    <p:sldId id="257" r:id="rId6"/>
    <p:sldId id="409" r:id="rId7"/>
    <p:sldId id="428" r:id="rId8"/>
    <p:sldId id="261" r:id="rId9"/>
    <p:sldId id="260" r:id="rId10"/>
    <p:sldId id="266" r:id="rId11"/>
    <p:sldId id="350" r:id="rId12"/>
    <p:sldId id="351" r:id="rId13"/>
    <p:sldId id="352" r:id="rId14"/>
    <p:sldId id="353" r:id="rId15"/>
    <p:sldId id="354" r:id="rId16"/>
    <p:sldId id="408" r:id="rId17"/>
    <p:sldId id="427" r:id="rId18"/>
    <p:sldId id="431" r:id="rId19"/>
    <p:sldId id="426" r:id="rId20"/>
    <p:sldId id="410" r:id="rId21"/>
    <p:sldId id="344" r:id="rId22"/>
    <p:sldId id="357" r:id="rId23"/>
    <p:sldId id="355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58688"/>
    <a:srgbClr val="660033"/>
    <a:srgbClr val="953735"/>
    <a:srgbClr val="CC0000"/>
    <a:srgbClr val="FF0066"/>
    <a:srgbClr val="990033"/>
    <a:srgbClr val="A50021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78DE3-ABE7-4BF4-AA2E-5BABBB5E2F16}" v="38" dt="2026-05-12T18:52:42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1467" autoAdjust="0"/>
  </p:normalViewPr>
  <p:slideViewPr>
    <p:cSldViewPr>
      <p:cViewPr varScale="1">
        <p:scale>
          <a:sx n="75" d="100"/>
          <a:sy n="75" d="100"/>
        </p:scale>
        <p:origin x="18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Alvares - FPGolfe" userId="effb079b-db5b-472b-aa0d-89f19c4ebf2d" providerId="ADAL" clId="{571BE8AB-08BB-44C5-A459-2DAD9F25B5D3}"/>
    <pc:docChg chg="undo redo custSel addSld delSld modSld sldOrd">
      <pc:chgData name="Ellen Alvares - FPGolfe" userId="effb079b-db5b-472b-aa0d-89f19c4ebf2d" providerId="ADAL" clId="{571BE8AB-08BB-44C5-A459-2DAD9F25B5D3}" dt="2026-05-13T13:14:15.756" v="681" actId="20577"/>
      <pc:docMkLst>
        <pc:docMk/>
      </pc:docMkLst>
      <pc:sldChg chg="modSp mod">
        <pc:chgData name="Ellen Alvares - FPGolfe" userId="effb079b-db5b-472b-aa0d-89f19c4ebf2d" providerId="ADAL" clId="{571BE8AB-08BB-44C5-A459-2DAD9F25B5D3}" dt="2026-05-12T21:25:43.891" v="498" actId="20577"/>
        <pc:sldMkLst>
          <pc:docMk/>
          <pc:sldMk cId="3372668462" sldId="260"/>
        </pc:sldMkLst>
        <pc:graphicFrameChg chg="modGraphic">
          <ac:chgData name="Ellen Alvares - FPGolfe" userId="effb079b-db5b-472b-aa0d-89f19c4ebf2d" providerId="ADAL" clId="{571BE8AB-08BB-44C5-A459-2DAD9F25B5D3}" dt="2026-05-12T21:25:24.519" v="485" actId="20577"/>
          <ac:graphicFrameMkLst>
            <pc:docMk/>
            <pc:sldMk cId="3372668462" sldId="260"/>
            <ac:graphicFrameMk id="4" creationId="{2B87E226-2E45-AF3A-0523-AF9440A31FCC}"/>
          </ac:graphicFrameMkLst>
        </pc:graphicFrameChg>
        <pc:graphicFrameChg chg="modGraphic">
          <ac:chgData name="Ellen Alvares - FPGolfe" userId="effb079b-db5b-472b-aa0d-89f19c4ebf2d" providerId="ADAL" clId="{571BE8AB-08BB-44C5-A459-2DAD9F25B5D3}" dt="2026-05-12T21:25:43.891" v="498" actId="20577"/>
          <ac:graphicFrameMkLst>
            <pc:docMk/>
            <pc:sldMk cId="3372668462" sldId="260"/>
            <ac:graphicFrameMk id="7" creationId="{CE30CCA9-1043-016F-ED40-6F43E0E8EE50}"/>
          </ac:graphicFrameMkLst>
        </pc:graphicFrameChg>
      </pc:sldChg>
      <pc:sldChg chg="modSp mod">
        <pc:chgData name="Ellen Alvares - FPGolfe" userId="effb079b-db5b-472b-aa0d-89f19c4ebf2d" providerId="ADAL" clId="{571BE8AB-08BB-44C5-A459-2DAD9F25B5D3}" dt="2026-05-12T21:32:25.177" v="633" actId="20577"/>
        <pc:sldMkLst>
          <pc:docMk/>
          <pc:sldMk cId="1922254693" sldId="344"/>
        </pc:sldMkLst>
        <pc:graphicFrameChg chg="modGraphic">
          <ac:chgData name="Ellen Alvares - FPGolfe" userId="effb079b-db5b-472b-aa0d-89f19c4ebf2d" providerId="ADAL" clId="{571BE8AB-08BB-44C5-A459-2DAD9F25B5D3}" dt="2026-05-12T21:32:25.177" v="633" actId="20577"/>
          <ac:graphicFrameMkLst>
            <pc:docMk/>
            <pc:sldMk cId="1922254693" sldId="344"/>
            <ac:graphicFrameMk id="3" creationId="{2C2C69F4-FBF3-3406-20F7-A5CDA9ACA319}"/>
          </ac:graphicFrameMkLst>
        </pc:graphicFrameChg>
      </pc:sldChg>
      <pc:sldChg chg="modSp mod">
        <pc:chgData name="Ellen Alvares - FPGolfe" userId="effb079b-db5b-472b-aa0d-89f19c4ebf2d" providerId="ADAL" clId="{571BE8AB-08BB-44C5-A459-2DAD9F25B5D3}" dt="2026-05-12T18:34:12.952" v="29" actId="20577"/>
        <pc:sldMkLst>
          <pc:docMk/>
          <pc:sldMk cId="3582128201" sldId="350"/>
        </pc:sldMkLst>
        <pc:graphicFrameChg chg="modGraphic">
          <ac:chgData name="Ellen Alvares - FPGolfe" userId="effb079b-db5b-472b-aa0d-89f19c4ebf2d" providerId="ADAL" clId="{571BE8AB-08BB-44C5-A459-2DAD9F25B5D3}" dt="2026-05-12T18:34:12.952" v="29" actId="20577"/>
          <ac:graphicFrameMkLst>
            <pc:docMk/>
            <pc:sldMk cId="3582128201" sldId="350"/>
            <ac:graphicFrameMk id="5" creationId="{C18F6573-2DEA-9AF9-D2EC-80843B351EE3}"/>
          </ac:graphicFrameMkLst>
        </pc:graphicFrameChg>
      </pc:sldChg>
      <pc:sldChg chg="modSp mod">
        <pc:chgData name="Ellen Alvares - FPGolfe" userId="effb079b-db5b-472b-aa0d-89f19c4ebf2d" providerId="ADAL" clId="{571BE8AB-08BB-44C5-A459-2DAD9F25B5D3}" dt="2026-05-12T21:23:04.845" v="460" actId="20577"/>
        <pc:sldMkLst>
          <pc:docMk/>
          <pc:sldMk cId="835131827" sldId="351"/>
        </pc:sldMkLst>
        <pc:graphicFrameChg chg="modGraphic">
          <ac:chgData name="Ellen Alvares - FPGolfe" userId="effb079b-db5b-472b-aa0d-89f19c4ebf2d" providerId="ADAL" clId="{571BE8AB-08BB-44C5-A459-2DAD9F25B5D3}" dt="2026-05-12T21:23:04.845" v="460" actId="20577"/>
          <ac:graphicFrameMkLst>
            <pc:docMk/>
            <pc:sldMk cId="835131827" sldId="351"/>
            <ac:graphicFrameMk id="8" creationId="{36CFF6F1-A9F5-DF43-6A0E-81037E4B702E}"/>
          </ac:graphicFrameMkLst>
        </pc:graphicFrameChg>
      </pc:sldChg>
      <pc:sldChg chg="modSp mod">
        <pc:chgData name="Ellen Alvares - FPGolfe" userId="effb079b-db5b-472b-aa0d-89f19c4ebf2d" providerId="ADAL" clId="{571BE8AB-08BB-44C5-A459-2DAD9F25B5D3}" dt="2026-05-13T13:14:15.756" v="681" actId="20577"/>
        <pc:sldMkLst>
          <pc:docMk/>
          <pc:sldMk cId="454164682" sldId="352"/>
        </pc:sldMkLst>
        <pc:graphicFrameChg chg="mod modGraphic">
          <ac:chgData name="Ellen Alvares - FPGolfe" userId="effb079b-db5b-472b-aa0d-89f19c4ebf2d" providerId="ADAL" clId="{571BE8AB-08BB-44C5-A459-2DAD9F25B5D3}" dt="2026-05-13T13:14:15.756" v="681" actId="20577"/>
          <ac:graphicFrameMkLst>
            <pc:docMk/>
            <pc:sldMk cId="454164682" sldId="352"/>
            <ac:graphicFrameMk id="5" creationId="{FC7F23BE-4BB9-7E83-33CE-1216799FCC9B}"/>
          </ac:graphicFrameMkLst>
        </pc:graphicFrameChg>
      </pc:sldChg>
      <pc:sldChg chg="modSp mod">
        <pc:chgData name="Ellen Alvares - FPGolfe" userId="effb079b-db5b-472b-aa0d-89f19c4ebf2d" providerId="ADAL" clId="{571BE8AB-08BB-44C5-A459-2DAD9F25B5D3}" dt="2026-05-13T13:12:53.003" v="671" actId="20577"/>
        <pc:sldMkLst>
          <pc:docMk/>
          <pc:sldMk cId="3054094957" sldId="357"/>
        </pc:sldMkLst>
        <pc:graphicFrameChg chg="modGraphic">
          <ac:chgData name="Ellen Alvares - FPGolfe" userId="effb079b-db5b-472b-aa0d-89f19c4ebf2d" providerId="ADAL" clId="{571BE8AB-08BB-44C5-A459-2DAD9F25B5D3}" dt="2026-05-13T13:12:53.003" v="671" actId="20577"/>
          <ac:graphicFrameMkLst>
            <pc:docMk/>
            <pc:sldMk cId="3054094957" sldId="357"/>
            <ac:graphicFrameMk id="8" creationId="{23D306A5-7436-155B-F19F-F59CD4C2F18D}"/>
          </ac:graphicFrameMkLst>
        </pc:graphicFrameChg>
      </pc:sldChg>
      <pc:sldChg chg="modSp mod">
        <pc:chgData name="Ellen Alvares - FPGolfe" userId="effb079b-db5b-472b-aa0d-89f19c4ebf2d" providerId="ADAL" clId="{571BE8AB-08BB-44C5-A459-2DAD9F25B5D3}" dt="2026-05-12T21:27:04.696" v="529" actId="20577"/>
        <pc:sldMkLst>
          <pc:docMk/>
          <pc:sldMk cId="459194402" sldId="416"/>
        </pc:sldMkLst>
        <pc:graphicFrameChg chg="mod modGraphic">
          <ac:chgData name="Ellen Alvares - FPGolfe" userId="effb079b-db5b-472b-aa0d-89f19c4ebf2d" providerId="ADAL" clId="{571BE8AB-08BB-44C5-A459-2DAD9F25B5D3}" dt="2026-05-12T21:27:04.696" v="529" actId="20577"/>
          <ac:graphicFrameMkLst>
            <pc:docMk/>
            <pc:sldMk cId="459194402" sldId="416"/>
            <ac:graphicFrameMk id="9" creationId="{855E4807-9100-1B01-504B-F3CC672A9F7A}"/>
          </ac:graphicFrameMkLst>
        </pc:graphicFrameChg>
      </pc:sldChg>
      <pc:sldChg chg="modSp mod">
        <pc:chgData name="Ellen Alvares - FPGolfe" userId="effb079b-db5b-472b-aa0d-89f19c4ebf2d" providerId="ADAL" clId="{571BE8AB-08BB-44C5-A459-2DAD9F25B5D3}" dt="2026-05-12T21:27:50.585" v="551" actId="20577"/>
        <pc:sldMkLst>
          <pc:docMk/>
          <pc:sldMk cId="2740851416" sldId="417"/>
        </pc:sldMkLst>
        <pc:graphicFrameChg chg="mod modGraphic">
          <ac:chgData name="Ellen Alvares - FPGolfe" userId="effb079b-db5b-472b-aa0d-89f19c4ebf2d" providerId="ADAL" clId="{571BE8AB-08BB-44C5-A459-2DAD9F25B5D3}" dt="2026-05-12T21:27:50.585" v="551" actId="20577"/>
          <ac:graphicFrameMkLst>
            <pc:docMk/>
            <pc:sldMk cId="2740851416" sldId="417"/>
            <ac:graphicFrameMk id="7" creationId="{7570E870-BCA4-BB59-9C1E-132FA43837E7}"/>
          </ac:graphicFrameMkLst>
        </pc:graphicFrameChg>
      </pc:sldChg>
      <pc:sldChg chg="modSp mod">
        <pc:chgData name="Ellen Alvares - FPGolfe" userId="effb079b-db5b-472b-aa0d-89f19c4ebf2d" providerId="ADAL" clId="{571BE8AB-08BB-44C5-A459-2DAD9F25B5D3}" dt="2026-05-12T21:28:51.631" v="585" actId="20577"/>
        <pc:sldMkLst>
          <pc:docMk/>
          <pc:sldMk cId="1110965455" sldId="418"/>
        </pc:sldMkLst>
        <pc:graphicFrameChg chg="mod modGraphic">
          <ac:chgData name="Ellen Alvares - FPGolfe" userId="effb079b-db5b-472b-aa0d-89f19c4ebf2d" providerId="ADAL" clId="{571BE8AB-08BB-44C5-A459-2DAD9F25B5D3}" dt="2026-05-12T21:28:51.631" v="585" actId="20577"/>
          <ac:graphicFrameMkLst>
            <pc:docMk/>
            <pc:sldMk cId="1110965455" sldId="418"/>
            <ac:graphicFrameMk id="8" creationId="{3CDCF23F-A024-CD96-393F-2827366CBB9E}"/>
          </ac:graphicFrameMkLst>
        </pc:graphicFrameChg>
      </pc:sldChg>
      <pc:sldChg chg="add del ord">
        <pc:chgData name="Ellen Alvares - FPGolfe" userId="effb079b-db5b-472b-aa0d-89f19c4ebf2d" providerId="ADAL" clId="{571BE8AB-08BB-44C5-A459-2DAD9F25B5D3}" dt="2026-05-12T18:50:03.592" v="370" actId="47"/>
        <pc:sldMkLst>
          <pc:docMk/>
          <pc:sldMk cId="3156321784" sldId="432"/>
        </pc:sldMkLst>
      </pc:sldChg>
      <pc:sldChg chg="add del ord replId">
        <pc:chgData name="Ellen Alvares - FPGolfe" userId="effb079b-db5b-472b-aa0d-89f19c4ebf2d" providerId="ADAL" clId="{571BE8AB-08BB-44C5-A459-2DAD9F25B5D3}" dt="2026-05-12T18:52:45.338" v="438" actId="47"/>
        <pc:sldMkLst>
          <pc:docMk/>
          <pc:sldMk cId="739056210" sldId="433"/>
        </pc:sldMkLst>
      </pc:sldChg>
      <pc:sldChg chg="modSp add del mod ord replId">
        <pc:chgData name="Ellen Alvares - FPGolfe" userId="effb079b-db5b-472b-aa0d-89f19c4ebf2d" providerId="ADAL" clId="{571BE8AB-08BB-44C5-A459-2DAD9F25B5D3}" dt="2026-05-12T18:51:34.256" v="425" actId="47"/>
        <pc:sldMkLst>
          <pc:docMk/>
          <pc:sldMk cId="2004651520" sldId="434"/>
        </pc:sldMkLst>
        <pc:graphicFrameChg chg="mod modGraphic">
          <ac:chgData name="Ellen Alvares - FPGolfe" userId="effb079b-db5b-472b-aa0d-89f19c4ebf2d" providerId="ADAL" clId="{571BE8AB-08BB-44C5-A459-2DAD9F25B5D3}" dt="2026-05-12T18:47:03.279" v="283" actId="21"/>
          <ac:graphicFrameMkLst>
            <pc:docMk/>
            <pc:sldMk cId="2004651520" sldId="434"/>
            <ac:graphicFrameMk id="4" creationId="{D6FE7586-743B-D3F9-A882-FFAE103EFE0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2096" tIns="46048" rIns="92096" bIns="4604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1015"/>
          </a:xfrm>
          <a:prstGeom prst="rect">
            <a:avLst/>
          </a:prstGeom>
        </p:spPr>
        <p:txBody>
          <a:bodyPr vert="horz" lIns="92096" tIns="46048" rIns="92096" bIns="46048" rtlCol="0"/>
          <a:lstStyle>
            <a:lvl1pPr algn="r">
              <a:defRPr sz="1200"/>
            </a:lvl1pPr>
          </a:lstStyle>
          <a:p>
            <a:fld id="{9CAB3845-7EC6-4502-B98E-DBADC6A25233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6" tIns="46048" rIns="92096" bIns="4604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096" tIns="46048" rIns="92096" bIns="4604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2096" tIns="46048" rIns="92096" bIns="4604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2096" tIns="46048" rIns="92096" bIns="46048" rtlCol="0" anchor="b"/>
          <a:lstStyle>
            <a:lvl1pPr algn="r">
              <a:defRPr sz="1200"/>
            </a:lvl1pPr>
          </a:lstStyle>
          <a:p>
            <a:fld id="{A8682F56-B2B5-4B05-A4FF-C2081260E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1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82F56-B2B5-4B05-A4FF-C2081260E2F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88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645BE-C077-9773-A27D-D099A7A96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DE5AB03-D9CD-6E1F-7BB9-EF797C934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97ED1F5-F8AF-7C58-69E2-650AFF642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64B263-9F7A-B8E1-44E6-1B6F1C5FE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82F56-B2B5-4B05-A4FF-C2081260E2F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69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7E969-36B7-EECA-5C15-B20A280A3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C71A74-43AB-682D-E22B-F9ADD38D9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ED96CFD-D174-CC39-95B4-4085A79E1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38F95F-F188-7809-7109-A286002AD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82F56-B2B5-4B05-A4FF-C2081260E2F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14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7006-3ACA-46CF-8238-0F57EF64C3EA}" type="datetime1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21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CE4-FDCB-4440-9348-9A18DA9A8C2F}" type="datetime1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06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EB11-3F74-4833-A8A1-273F5C5CCC57}" type="datetime1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36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879A-0358-4D89-B5E9-6968C78680DA}" type="datetime1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50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AD86-21BD-4925-BF74-41B623D92CFE}" type="datetime1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1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923-B4CA-4B09-8B6C-DC03BA1641DD}" type="datetime1">
              <a:rPr lang="pt-BR" smtClean="0"/>
              <a:t>13/05/2026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49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FD21-D594-47BA-A754-53FDFD9958A3}" type="datetime1">
              <a:rPr lang="pt-BR" smtClean="0"/>
              <a:t>13/05/2026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73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AAC2-EF93-4D67-A9E5-20C24101AF00}" type="datetime1">
              <a:rPr lang="pt-BR" smtClean="0"/>
              <a:t>13/05/2026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11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4645-3C9E-48D1-9CC7-D511CA462ED5}" type="datetime1">
              <a:rPr lang="pt-BR" smtClean="0"/>
              <a:t>13/05/2026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660232" y="6173787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42F4B6-CE29-4337-A4AD-D12A183D079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43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6BF2-0C79-4D80-9ACB-843E229258E7}" type="datetime1">
              <a:rPr lang="pt-BR" smtClean="0"/>
              <a:t>13/05/2026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25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4FF1-1547-42D3-8582-DAFA3144A57E}" type="datetime1">
              <a:rPr lang="pt-BR" smtClean="0"/>
              <a:t>13/05/2026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96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C9FAC-FF98-4784-A148-3655FADB5956}" type="datetime1">
              <a:rPr lang="pt-BR" smtClean="0"/>
              <a:t>13/05/2026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F4B6-CE29-4337-A4AD-D12A183D079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88E993A9-BF6B-C15C-59A9-06C71C35F6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4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4E461BD9-2FA6-EC11-2700-52CFF4174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77072"/>
            <a:ext cx="8799690" cy="132305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A276561-EF5D-5ED5-4A00-87F01247E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24" y="-1719572"/>
            <a:ext cx="10297144" cy="1029714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8528503-53CB-4B64-1447-4E5AADA4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" y="4077072"/>
            <a:ext cx="9132915" cy="147243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3DCCA4F-1D33-79EF-77B5-33C5FB29A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549510"/>
            <a:ext cx="3026378" cy="81512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D91DA6B-8A22-541F-F34D-8360A34A23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30" y="5025801"/>
            <a:ext cx="1893036" cy="18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5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2277-A701-6559-EA4D-2206C15D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E8207B-2C71-A4D4-9AE0-6F9DB95AEEF1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200" b="1" dirty="0">
                <a:solidFill>
                  <a:srgbClr val="660033"/>
                </a:solidFill>
                <a:cs typeface="Arial" panose="020B0604020202020204" pitchFamily="34" charset="0"/>
              </a:rPr>
              <a:t>1ª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3ª ROD | CCSP - TEE 01</a:t>
            </a:r>
            <a:br>
              <a:rPr lang="pt-BR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12.05.2026</a:t>
            </a:r>
          </a:p>
          <a:p>
            <a:pPr algn="r"/>
            <a:r>
              <a:rPr lang="pt-BR" sz="1700" b="1" u="sng" dirty="0">
                <a:solidFill>
                  <a:srgbClr val="660033"/>
                </a:solidFill>
                <a:cs typeface="Arial" panose="020B0604020202020204" pitchFamily="34" charset="0"/>
              </a:rPr>
              <a:t>CGC – GGCC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A4A4C85-B6FA-933E-DB17-269CD781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10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7C1D922-074F-23F5-ED98-61C8092B3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29" y="5573486"/>
            <a:ext cx="5148572" cy="7828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BB28DE5-8DD2-A0A4-B328-A8BC74755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908" y="5478013"/>
            <a:ext cx="5807943" cy="9143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B37A121-233A-D857-F100-10B85CBBD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958" y="5448076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34B89EC-5819-1166-6D0C-C2FF6663F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A0E20AD-91ED-58C4-1CC2-E7EB5A4AD8F9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7F23BE-4BB9-7E83-33CE-1216799FC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171191"/>
              </p:ext>
            </p:extLst>
          </p:nvPr>
        </p:nvGraphicFramePr>
        <p:xfrm>
          <a:off x="323528" y="3101181"/>
          <a:ext cx="8470305" cy="2200029"/>
        </p:xfrm>
        <a:graphic>
          <a:graphicData uri="http://schemas.openxmlformats.org/drawingml/2006/table">
            <a:tbl>
              <a:tblPr/>
              <a:tblGrid>
                <a:gridCol w="616613">
                  <a:extLst>
                    <a:ext uri="{9D8B030D-6E8A-4147-A177-3AD203B41FA5}">
                      <a16:colId xmlns:a16="http://schemas.microsoft.com/office/drawing/2014/main" val="157690832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97756903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602341870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675235811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2714041244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1864576133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656895355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31595178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2377230428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37171741"/>
                    </a:ext>
                  </a:extLst>
                </a:gridCol>
              </a:tblGrid>
              <a:tr h="5830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74315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HUIEUN KIM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1UP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REGINA JUNG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41618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MIJA KIM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5/3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CRYSTAL PARK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79299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HYE KYOUNG JEON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4/3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SOLANGE CABRAL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207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150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16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0AAAE-B52F-AF91-9FA9-D137C853E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470D54-0F47-FE44-C3EE-0CB75A602F40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200" b="1" dirty="0">
                <a:solidFill>
                  <a:srgbClr val="660033"/>
                </a:solidFill>
                <a:cs typeface="Arial" panose="020B0604020202020204" pitchFamily="34" charset="0"/>
              </a:rPr>
              <a:t>1ª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4ª ROD |SFGC - TEE 01</a:t>
            </a:r>
            <a:br>
              <a:rPr lang="pt-BR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28.05.2026</a:t>
            </a:r>
          </a:p>
          <a:p>
            <a:pPr algn="r"/>
            <a:r>
              <a:rPr lang="pt-BR" sz="1700" b="1" u="sng" dirty="0">
                <a:solidFill>
                  <a:srgbClr val="660033"/>
                </a:solidFill>
                <a:cs typeface="Arial" panose="020B0604020202020204" pitchFamily="34" charset="0"/>
              </a:rPr>
              <a:t>CGC – AGC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75ED1FA-2660-F7CA-57D8-D81E4A83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11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7464FD41-FAAD-A4AD-0135-7CEB4ED04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60" y="5562537"/>
            <a:ext cx="5220580" cy="7938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1E1BA5C-E432-5362-60C1-21677669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18" y="5601315"/>
            <a:ext cx="5375895" cy="8463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5000D55-7F30-8E55-4E12-25BE07E5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017" y="5562537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0713EEF-7409-E0BD-73FB-93F07FAC6C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BE99B60-5F58-D5A5-9F0B-68E845561ECF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17F6517-CA5D-21AB-23F0-F0D8B0341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14849"/>
              </p:ext>
            </p:extLst>
          </p:nvPr>
        </p:nvGraphicFramePr>
        <p:xfrm>
          <a:off x="323528" y="3101181"/>
          <a:ext cx="8470305" cy="2200029"/>
        </p:xfrm>
        <a:graphic>
          <a:graphicData uri="http://schemas.openxmlformats.org/drawingml/2006/table">
            <a:tbl>
              <a:tblPr/>
              <a:tblGrid>
                <a:gridCol w="616613">
                  <a:extLst>
                    <a:ext uri="{9D8B030D-6E8A-4147-A177-3AD203B41FA5}">
                      <a16:colId xmlns:a16="http://schemas.microsoft.com/office/drawing/2014/main" val="157690832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97756903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602341870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675235811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2714041244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1864576133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656895355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31595178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2377230428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37171741"/>
                    </a:ext>
                  </a:extLst>
                </a:gridCol>
              </a:tblGrid>
              <a:tr h="5830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74315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41618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79299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207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150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54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ADB4F-6287-5A6A-84DD-3135B242B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DCA73C-6783-3D1F-844E-8E679641C5D2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dirty="0">
                <a:solidFill>
                  <a:srgbClr val="660033"/>
                </a:solidFill>
                <a:cs typeface="Arial" panose="020B0604020202020204" pitchFamily="34" charset="0"/>
              </a:rPr>
              <a:t>1ª CATEGORIA</a:t>
            </a:r>
          </a:p>
          <a:p>
            <a:pPr algn="r"/>
            <a:r>
              <a:rPr lang="pt-BR" sz="2500" b="1" dirty="0">
                <a:cs typeface="Arial" panose="020B0604020202020204" pitchFamily="34" charset="0"/>
              </a:rPr>
              <a:t>4ª ROD | SFGC - TEE 01</a:t>
            </a:r>
            <a:br>
              <a:rPr lang="pt-BR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5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12.05.2026</a:t>
            </a:r>
          </a:p>
          <a:p>
            <a:pPr algn="r"/>
            <a:r>
              <a:rPr lang="pt-BR" sz="1500" b="1" u="sng" dirty="0">
                <a:solidFill>
                  <a:srgbClr val="660033"/>
                </a:solidFill>
                <a:cs typeface="Arial" panose="020B0604020202020204" pitchFamily="34" charset="0"/>
              </a:rPr>
              <a:t>SFGC – GGCC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D1F8640-E793-9777-E7EE-D30F11E0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12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6EBEBC9B-1AC4-F456-C28E-3EE933D8C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549542"/>
            <a:ext cx="5508612" cy="8376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FD6FEBF-9930-69CA-3013-688DC61FE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509235"/>
            <a:ext cx="5832648" cy="91822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5BEAA08-AAA8-102D-E13D-8123C3AE2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596" y="5588582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1B8F5E0-AE5C-C5C9-35FC-51579C1C6E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E8F51E8-7B46-EFA3-8933-2B07D245DE0E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AC562B7-CD7D-DF89-9980-CFD681736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39068"/>
              </p:ext>
            </p:extLst>
          </p:nvPr>
        </p:nvGraphicFramePr>
        <p:xfrm>
          <a:off x="323528" y="3101181"/>
          <a:ext cx="8470305" cy="2200029"/>
        </p:xfrm>
        <a:graphic>
          <a:graphicData uri="http://schemas.openxmlformats.org/drawingml/2006/table">
            <a:tbl>
              <a:tblPr/>
              <a:tblGrid>
                <a:gridCol w="616613">
                  <a:extLst>
                    <a:ext uri="{9D8B030D-6E8A-4147-A177-3AD203B41FA5}">
                      <a16:colId xmlns:a16="http://schemas.microsoft.com/office/drawing/2014/main" val="157690832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97756903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602341870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675235811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2714041244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1864576133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656895355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31595178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2377230428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37171741"/>
                    </a:ext>
                  </a:extLst>
                </a:gridCol>
              </a:tblGrid>
              <a:tr h="5830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74315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41618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79299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207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150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4AB0B-8E0A-9533-A265-7BBDE0EC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CB3D8EB-0A25-8676-E18F-B716DDB0C5E5}"/>
              </a:ext>
            </a:extLst>
          </p:cNvPr>
          <p:cNvSpPr txBox="1"/>
          <p:nvPr/>
        </p:nvSpPr>
        <p:spPr>
          <a:xfrm>
            <a:off x="251520" y="2132856"/>
            <a:ext cx="4698595" cy="43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pt-BR" sz="1600" b="1" kern="1200" dirty="0">
                <a:solidFill>
                  <a:srgbClr val="660033"/>
                </a:solidFill>
                <a:latin typeface="+mn-lt"/>
                <a:ea typeface="+mn-ea"/>
                <a:cs typeface="+mn-cs"/>
              </a:rPr>
              <a:t>SORTEIO DOS CONFRONTOS | 2ª CATEGORIA</a:t>
            </a:r>
          </a:p>
        </p:txBody>
      </p:sp>
      <p:pic>
        <p:nvPicPr>
          <p:cNvPr id="2" name="Imagem 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E2695933-1412-4C8B-4E46-46A3E6138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17232"/>
            <a:ext cx="5884775" cy="8948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13C0257-8136-9CA9-C3D6-66863E75F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38" y="5509042"/>
            <a:ext cx="5735935" cy="90299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2B71AC9-F94C-A193-6F17-609326E018CF}"/>
              </a:ext>
            </a:extLst>
          </p:cNvPr>
          <p:cNvSpPr txBox="1"/>
          <p:nvPr/>
        </p:nvSpPr>
        <p:spPr>
          <a:xfrm>
            <a:off x="236123" y="4509121"/>
            <a:ext cx="174358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endParaRPr lang="pt-BR" sz="900" dirty="0">
              <a:solidFill>
                <a:srgbClr val="FF0000"/>
              </a:solidFill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pt-BR" sz="1400" b="1" dirty="0">
                <a:solidFill>
                  <a:srgbClr val="660033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HORÁRIO DE JOGOS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1º jogo = 9:30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2º jogo = 9:39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3º jogo = 9:48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4º jogo = 9:57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5º jogo = 10:06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6º jogo = 10:15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09DBC25-6D0B-FDFC-7E6A-6CBF6D38F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08122"/>
              </p:ext>
            </p:extLst>
          </p:nvPr>
        </p:nvGraphicFramePr>
        <p:xfrm>
          <a:off x="251520" y="2535572"/>
          <a:ext cx="8640959" cy="2117563"/>
        </p:xfrm>
        <a:graphic>
          <a:graphicData uri="http://schemas.openxmlformats.org/drawingml/2006/table">
            <a:tbl>
              <a:tblPr/>
              <a:tblGrid>
                <a:gridCol w="239551">
                  <a:extLst>
                    <a:ext uri="{9D8B030D-6E8A-4147-A177-3AD203B41FA5}">
                      <a16:colId xmlns:a16="http://schemas.microsoft.com/office/drawing/2014/main" val="3506749343"/>
                    </a:ext>
                  </a:extLst>
                </a:gridCol>
                <a:gridCol w="3901265">
                  <a:extLst>
                    <a:ext uri="{9D8B030D-6E8A-4147-A177-3AD203B41FA5}">
                      <a16:colId xmlns:a16="http://schemas.microsoft.com/office/drawing/2014/main" val="4166132610"/>
                    </a:ext>
                  </a:extLst>
                </a:gridCol>
                <a:gridCol w="650211">
                  <a:extLst>
                    <a:ext uri="{9D8B030D-6E8A-4147-A177-3AD203B41FA5}">
                      <a16:colId xmlns:a16="http://schemas.microsoft.com/office/drawing/2014/main" val="3506617167"/>
                    </a:ext>
                  </a:extLst>
                </a:gridCol>
                <a:gridCol w="2138851">
                  <a:extLst>
                    <a:ext uri="{9D8B030D-6E8A-4147-A177-3AD203B41FA5}">
                      <a16:colId xmlns:a16="http://schemas.microsoft.com/office/drawing/2014/main" val="3470204877"/>
                    </a:ext>
                  </a:extLst>
                </a:gridCol>
                <a:gridCol w="1711081">
                  <a:extLst>
                    <a:ext uri="{9D8B030D-6E8A-4147-A177-3AD203B41FA5}">
                      <a16:colId xmlns:a16="http://schemas.microsoft.com/office/drawing/2014/main" val="2864310160"/>
                    </a:ext>
                  </a:extLst>
                </a:gridCol>
              </a:tblGrid>
              <a:tr h="250897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 PARTICIPANTE: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2ª CAT.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CAPITÃ CLUBE: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CAPITÃ DE EQUIPE: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88426"/>
                  </a:ext>
                </a:extLst>
              </a:tr>
              <a:tr h="31111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ARUJÁ GOLF CLUBE - 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STELLA MIYAGI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MARISE SAWADA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37201"/>
                  </a:ext>
                </a:extLst>
              </a:tr>
              <a:tr h="31111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 GOLF CLUB - 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ROBERTA NAJM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DAYANE DEZAN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32081"/>
                  </a:ext>
                </a:extLst>
              </a:tr>
              <a:tr h="31111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FERNANDO GOLF CLUB - 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MILENA MARZOLA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ESTELA SIMOMOTO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03668"/>
                  </a:ext>
                </a:extLst>
              </a:tr>
              <a:tr h="31111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 DE GOLFE DE CAMPINAS - 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ELIANE - KYOUNG AIE KIM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78368"/>
                  </a:ext>
                </a:extLst>
              </a:tr>
              <a:tr h="31111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GUARAPIRANGA GOLF &amp; COUNTRY CLUB - 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CATARINA PARK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232906"/>
                  </a:ext>
                </a:extLst>
              </a:tr>
              <a:tr h="31111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 DE CAMPO DE SÃO PAULO - 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BETTINA WALKER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LORENA FALCÃO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13797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0AC4918-3E49-200A-9E20-D3B42462CDF4}"/>
              </a:ext>
            </a:extLst>
          </p:cNvPr>
          <p:cNvSpPr txBox="1"/>
          <p:nvPr/>
        </p:nvSpPr>
        <p:spPr>
          <a:xfrm>
            <a:off x="4067943" y="4506505"/>
            <a:ext cx="48245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+mj-lt"/>
              <a:buAutoNum type="arabicPeriod"/>
            </a:pPr>
            <a:endParaRPr lang="pt-BR" sz="900" dirty="0">
              <a:solidFill>
                <a:srgbClr val="FF0000"/>
              </a:solidFill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r"/>
            <a:r>
              <a:rPr lang="pt-BR" sz="1400" dirty="0">
                <a:solidFill>
                  <a:srgbClr val="660033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Confirmação das jogadoras </a:t>
            </a:r>
            <a:r>
              <a:rPr lang="pt-BR" sz="1400" b="1" dirty="0">
                <a:solidFill>
                  <a:srgbClr val="CC0066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até às </a:t>
            </a:r>
            <a:r>
              <a:rPr lang="pt-BR" sz="1400" b="1" u="sng" dirty="0">
                <a:solidFill>
                  <a:srgbClr val="CC0066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9h00</a:t>
            </a:r>
            <a:r>
              <a:rPr lang="pt-BR" sz="1400" dirty="0">
                <a:solidFill>
                  <a:srgbClr val="CC0066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 algn="r"/>
            <a:endParaRPr lang="pt-BR" sz="600" b="1" dirty="0">
              <a:solidFill>
                <a:srgbClr val="CC0066"/>
              </a:solidFill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r"/>
            <a:r>
              <a:rPr lang="pt-BR" sz="1400" b="1" dirty="0">
                <a:solidFill>
                  <a:srgbClr val="660033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TEE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sz="1200" b="1" dirty="0">
                <a:ea typeface="Batang" panose="02030600000101010101" pitchFamily="18" charset="-127"/>
                <a:cs typeface="Arial" panose="020B0604020202020204" pitchFamily="34" charset="0"/>
              </a:rPr>
              <a:t>Saídas TEE do BURACO </a:t>
            </a:r>
            <a:r>
              <a:rPr lang="pt-BR" sz="1200" b="1" dirty="0">
                <a:solidFill>
                  <a:srgbClr val="CC0066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9A1A5F-D328-2656-2A8F-B48A2BAAF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3" y="5567583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8212EF-E4B2-FE60-33D9-8662297F6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589" y="5544401"/>
            <a:ext cx="4787480" cy="90827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2D74287-5180-B64D-5DD9-BBAE67952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9522332-4FBA-490C-3E4E-6B04BBD69744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A213A3-115E-6C08-FD26-ABBF8E6026B4}"/>
              </a:ext>
            </a:extLst>
          </p:cNvPr>
          <p:cNvSpPr txBox="1"/>
          <p:nvPr/>
        </p:nvSpPr>
        <p:spPr>
          <a:xfrm>
            <a:off x="1676283" y="4539899"/>
            <a:ext cx="174358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endParaRPr lang="pt-BR" sz="900" dirty="0">
              <a:solidFill>
                <a:srgbClr val="FF0000"/>
              </a:solidFill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1200" dirty="0"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7º jogo = 10:24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8º jogo = 10:33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9º jogo = 10:42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10º jogo = 10:51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11º jogo = 11:00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12º jogo = 11:09</a:t>
            </a:r>
          </a:p>
        </p:txBody>
      </p:sp>
    </p:spTree>
    <p:extLst>
      <p:ext uri="{BB962C8B-B14F-4D97-AF65-F5344CB8AC3E}">
        <p14:creationId xmlns:p14="http://schemas.microsoft.com/office/powerpoint/2010/main" val="124625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63FE9-3871-1AAD-7551-4A4F929C7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D59D304-E983-3400-B9F7-BEA52D1F3FA3}"/>
              </a:ext>
            </a:extLst>
          </p:cNvPr>
          <p:cNvSpPr txBox="1"/>
          <p:nvPr/>
        </p:nvSpPr>
        <p:spPr>
          <a:xfrm>
            <a:off x="251520" y="2132856"/>
            <a:ext cx="4698595" cy="43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pt-BR" sz="1600" b="1" dirty="0">
                <a:solidFill>
                  <a:srgbClr val="660033"/>
                </a:solidFill>
              </a:rPr>
              <a:t>JOGADORAS INSCRITAS</a:t>
            </a:r>
            <a:r>
              <a:rPr lang="pt-BR" sz="1600" b="1" kern="1200" dirty="0">
                <a:solidFill>
                  <a:srgbClr val="660033"/>
                </a:solidFill>
                <a:latin typeface="+mn-lt"/>
                <a:ea typeface="+mn-ea"/>
                <a:cs typeface="+mn-cs"/>
              </a:rPr>
              <a:t>| 2ª CATEGORIA</a:t>
            </a:r>
          </a:p>
        </p:txBody>
      </p:sp>
      <p:pic>
        <p:nvPicPr>
          <p:cNvPr id="2" name="Imagem 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451E1029-C334-11B2-F065-250F53BBE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17232"/>
            <a:ext cx="5884775" cy="8948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F84A0B9-755B-DCDD-8286-D09D943C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38" y="5509042"/>
            <a:ext cx="5735935" cy="9029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CB24EA-B004-964D-9C47-5DDE37055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3" y="5567583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F1580BD-8B85-501D-A9A6-5B64E25E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589" y="5544401"/>
            <a:ext cx="4787480" cy="90827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D86DA26-23E1-5155-28FF-D439ECEB2A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4497469-8667-7638-CFA9-B8240BB87D5B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C2AFFEC7-3749-236F-E7B9-BF72E2EB4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8884"/>
              </p:ext>
            </p:extLst>
          </p:nvPr>
        </p:nvGraphicFramePr>
        <p:xfrm>
          <a:off x="323528" y="2565412"/>
          <a:ext cx="3495929" cy="2057400"/>
        </p:xfrm>
        <a:graphic>
          <a:graphicData uri="http://schemas.openxmlformats.org/drawingml/2006/table">
            <a:tbl>
              <a:tblPr/>
              <a:tblGrid>
                <a:gridCol w="522097">
                  <a:extLst>
                    <a:ext uri="{9D8B030D-6E8A-4147-A177-3AD203B41FA5}">
                      <a16:colId xmlns:a16="http://schemas.microsoft.com/office/drawing/2014/main" val="1327135353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3026204973"/>
                    </a:ext>
                  </a:extLst>
                </a:gridCol>
                <a:gridCol w="1507617">
                  <a:extLst>
                    <a:ext uri="{9D8B030D-6E8A-4147-A177-3AD203B41FA5}">
                      <a16:colId xmlns:a16="http://schemas.microsoft.com/office/drawing/2014/main" val="226642473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12007088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Índex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1895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110057359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 MIZOGUCHI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741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110057415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ELISABETH TATSUMI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071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159813384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MIRIAN LEE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7763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159069749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JINY SHIN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045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110267011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CECILIA WHANG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953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110057034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TEREZINHA DIAS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920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110267141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WILMA TAVARES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333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150250831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PATRICIA CHO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65920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1FD4A8DB-C18E-D88B-B79C-363047FE3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464260"/>
              </p:ext>
            </p:extLst>
          </p:nvPr>
        </p:nvGraphicFramePr>
        <p:xfrm>
          <a:off x="3879308" y="2563586"/>
          <a:ext cx="3140964" cy="1828800"/>
        </p:xfrm>
        <a:graphic>
          <a:graphicData uri="http://schemas.openxmlformats.org/drawingml/2006/table">
            <a:tbl>
              <a:tblPr/>
              <a:tblGrid>
                <a:gridCol w="522097">
                  <a:extLst>
                    <a:ext uri="{9D8B030D-6E8A-4147-A177-3AD203B41FA5}">
                      <a16:colId xmlns:a16="http://schemas.microsoft.com/office/drawing/2014/main" val="3153101952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894016252"/>
                    </a:ext>
                  </a:extLst>
                </a:gridCol>
                <a:gridCol w="1152652">
                  <a:extLst>
                    <a:ext uri="{9D8B030D-6E8A-4147-A177-3AD203B41FA5}">
                      <a16:colId xmlns:a16="http://schemas.microsoft.com/office/drawing/2014/main" val="285529463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33764284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Índex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157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159150167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JIHYUN LEE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619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155612385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JEONGAH SEOL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555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155755334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YUN HEE CHO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500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152178555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SUIN LEE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025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1061876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HANA LEE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3285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7402538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YUNJIN CHOI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70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159814278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 NA LEE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8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88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FD0D1-47D9-73C8-FA8E-7C183588F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4055D601-53E1-9E9A-9C2F-D35EB2A2B3E9}"/>
              </a:ext>
            </a:extLst>
          </p:cNvPr>
          <p:cNvSpPr txBox="1"/>
          <p:nvPr/>
        </p:nvSpPr>
        <p:spPr>
          <a:xfrm>
            <a:off x="251520" y="2132856"/>
            <a:ext cx="4698595" cy="43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pt-BR" sz="1600" b="1" dirty="0">
                <a:solidFill>
                  <a:srgbClr val="660033"/>
                </a:solidFill>
              </a:rPr>
              <a:t>JOGADORAS INSCRITAS</a:t>
            </a:r>
            <a:r>
              <a:rPr lang="pt-BR" sz="1600" b="1" kern="1200" dirty="0">
                <a:solidFill>
                  <a:srgbClr val="660033"/>
                </a:solidFill>
                <a:latin typeface="+mn-lt"/>
                <a:ea typeface="+mn-ea"/>
                <a:cs typeface="+mn-cs"/>
              </a:rPr>
              <a:t>| 2ª CATEGORIA</a:t>
            </a:r>
          </a:p>
        </p:txBody>
      </p:sp>
      <p:pic>
        <p:nvPicPr>
          <p:cNvPr id="2" name="Imagem 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5D8185BF-7E45-C2E5-C1DE-197CC8675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17232"/>
            <a:ext cx="5884775" cy="8948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BE83BE-06D5-0A36-D40C-AE7734736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38" y="5509042"/>
            <a:ext cx="5735935" cy="9029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FCB93FC-D8EB-1631-66ED-46473861B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3" y="5567583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7D7A6CF-AA4D-300C-B82A-0DD037683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589" y="5544401"/>
            <a:ext cx="4787480" cy="90827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11BCF9-FC7D-923E-C94E-7ECF40C1F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DF9E10C-029C-5A1E-1BCF-FE00CB6B0CD4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58C3FEA2-FC56-4420-B7BD-FFD88A83BF08}"/>
              </a:ext>
            </a:extLst>
          </p:cNvPr>
          <p:cNvGraphicFramePr>
            <a:graphicFrameLocks noGrp="1"/>
          </p:cNvGraphicFramePr>
          <p:nvPr/>
        </p:nvGraphicFramePr>
        <p:xfrm>
          <a:off x="4436672" y="2564904"/>
          <a:ext cx="3638868" cy="2057400"/>
        </p:xfrm>
        <a:graphic>
          <a:graphicData uri="http://schemas.openxmlformats.org/drawingml/2006/table">
            <a:tbl>
              <a:tblPr/>
              <a:tblGrid>
                <a:gridCol w="522097">
                  <a:extLst>
                    <a:ext uri="{9D8B030D-6E8A-4147-A177-3AD203B41FA5}">
                      <a16:colId xmlns:a16="http://schemas.microsoft.com/office/drawing/2014/main" val="1805621206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3542120918"/>
                    </a:ext>
                  </a:extLst>
                </a:gridCol>
                <a:gridCol w="1650556">
                  <a:extLst>
                    <a:ext uri="{9D8B030D-6E8A-4147-A177-3AD203B41FA5}">
                      <a16:colId xmlns:a16="http://schemas.microsoft.com/office/drawing/2014/main" val="683488699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74231364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Índex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8819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151867256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FLAVIA SIN SOOK  KIM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95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153077796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 HEE HWANG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250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110067514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ANGELA SUH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694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153373900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MYUNG SOON LEE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041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110067387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JOSEFINA YOUN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302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6436719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ELLY KWON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896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6081794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MIRAE JANG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492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110067457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SOOK HI KIM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12788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27CEDCFF-0437-EC85-FF64-013174BB9BF1}"/>
              </a:ext>
            </a:extLst>
          </p:cNvPr>
          <p:cNvGraphicFramePr>
            <a:graphicFrameLocks noGrp="1"/>
          </p:cNvGraphicFramePr>
          <p:nvPr/>
        </p:nvGraphicFramePr>
        <p:xfrm>
          <a:off x="352715" y="2564904"/>
          <a:ext cx="4037330" cy="1828800"/>
        </p:xfrm>
        <a:graphic>
          <a:graphicData uri="http://schemas.openxmlformats.org/drawingml/2006/table">
            <a:tbl>
              <a:tblPr/>
              <a:tblGrid>
                <a:gridCol w="522097">
                  <a:extLst>
                    <a:ext uri="{9D8B030D-6E8A-4147-A177-3AD203B41FA5}">
                      <a16:colId xmlns:a16="http://schemas.microsoft.com/office/drawing/2014/main" val="1598169031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632688484"/>
                    </a:ext>
                  </a:extLst>
                </a:gridCol>
                <a:gridCol w="2049018">
                  <a:extLst>
                    <a:ext uri="{9D8B030D-6E8A-4147-A177-3AD203B41FA5}">
                      <a16:colId xmlns:a16="http://schemas.microsoft.com/office/drawing/2014/main" val="376278414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44646132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Índex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85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6888956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LORENA FALCÃO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286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154525274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PATRICIA V DE ARAUJO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0651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155767543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JOELMA RODRIGUES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6026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110037160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ADRIANA MARINS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1528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110037089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MARILDA BRASIL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803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158047043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ALESSANDRA V DE ARAUJO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856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151360439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TANYA RAMIREZ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5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49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D5408-C47E-9D2F-7530-7718E872B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CF0C584-3654-D105-C666-A71D453420A6}"/>
              </a:ext>
            </a:extLst>
          </p:cNvPr>
          <p:cNvSpPr txBox="1"/>
          <p:nvPr/>
        </p:nvSpPr>
        <p:spPr>
          <a:xfrm>
            <a:off x="251520" y="2132856"/>
            <a:ext cx="4698595" cy="43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pt-BR" sz="1600" b="1" dirty="0">
                <a:solidFill>
                  <a:srgbClr val="660033"/>
                </a:solidFill>
              </a:rPr>
              <a:t>JOGADORAS INSCRITAS</a:t>
            </a:r>
            <a:r>
              <a:rPr lang="pt-BR" sz="1600" b="1" kern="1200" dirty="0">
                <a:solidFill>
                  <a:srgbClr val="660033"/>
                </a:solidFill>
                <a:latin typeface="+mn-lt"/>
                <a:ea typeface="+mn-ea"/>
                <a:cs typeface="+mn-cs"/>
              </a:rPr>
              <a:t>| 2ª CATEGORIA</a:t>
            </a:r>
          </a:p>
        </p:txBody>
      </p:sp>
      <p:pic>
        <p:nvPicPr>
          <p:cNvPr id="2" name="Imagem 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621590F2-32FC-2692-7AEF-EE814432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17232"/>
            <a:ext cx="5884775" cy="8948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80D287-DAB9-F7A9-2963-08C5DF78D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38" y="5509042"/>
            <a:ext cx="5735935" cy="9029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D8C85A-3AEB-53F6-A519-525164C02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3" y="5567583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1788E72-0F09-0580-3DDB-B5AD18716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589" y="5544401"/>
            <a:ext cx="4787480" cy="90827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80C001E-EA05-EEA3-1CB4-1D412051C7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33BE962-8E60-2726-5530-A93C0AEAD298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9648ECC-A3FD-EADD-4AAD-6F09EBEAB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80384"/>
              </p:ext>
            </p:extLst>
          </p:nvPr>
        </p:nvGraphicFramePr>
        <p:xfrm>
          <a:off x="352715" y="2565412"/>
          <a:ext cx="3979037" cy="2057400"/>
        </p:xfrm>
        <a:graphic>
          <a:graphicData uri="http://schemas.openxmlformats.org/drawingml/2006/table">
            <a:tbl>
              <a:tblPr/>
              <a:tblGrid>
                <a:gridCol w="522097">
                  <a:extLst>
                    <a:ext uri="{9D8B030D-6E8A-4147-A177-3AD203B41FA5}">
                      <a16:colId xmlns:a16="http://schemas.microsoft.com/office/drawing/2014/main" val="2406954850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1111907194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6373336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97167027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Índex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27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110027109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ESTELA SIMOMOTO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237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110027234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Mª LOURDES CHAUFFAILLE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114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157275486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BEATRIZ CHUNG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040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152301336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MELISSA TAMELINI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237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110027235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RAQUEL SONG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3000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159602961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SUZANNE PANICO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202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110027095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ROSANGELA TEIXEIRA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197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110027046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ELENA SUNG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88697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88B8BAF-128D-0D44-CEBB-CDA3327D7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83360"/>
              </p:ext>
            </p:extLst>
          </p:nvPr>
        </p:nvGraphicFramePr>
        <p:xfrm>
          <a:off x="4376600" y="2565362"/>
          <a:ext cx="4058412" cy="2057400"/>
        </p:xfrm>
        <a:graphic>
          <a:graphicData uri="http://schemas.openxmlformats.org/drawingml/2006/table">
            <a:tbl>
              <a:tblPr/>
              <a:tblGrid>
                <a:gridCol w="522097">
                  <a:extLst>
                    <a:ext uri="{9D8B030D-6E8A-4147-A177-3AD203B41FA5}">
                      <a16:colId xmlns:a16="http://schemas.microsoft.com/office/drawing/2014/main" val="960507278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1126727675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161303068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755561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Índex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584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110017631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FABIANE HELENA ALVAREZ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78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158099008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MARIA ALICE FONTES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066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158530030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STELLA LIN YING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772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158894742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DAIANE DEZAN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2837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110027064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ADELINA GARCIA SOUZA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050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110057013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SUZY LIN AI FANG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459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151558113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MELISSA MOREIRA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604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158359544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ZHU SEN MEI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0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9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B5668-5C81-8429-F96C-CFA537C03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FF0CACF-A1C1-660C-C392-F07B05E5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17</a:t>
            </a:fld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515865B-277E-4677-0B88-B98A182698D1}"/>
              </a:ext>
            </a:extLst>
          </p:cNvPr>
          <p:cNvSpPr txBox="1"/>
          <p:nvPr/>
        </p:nvSpPr>
        <p:spPr>
          <a:xfrm>
            <a:off x="395536" y="2156278"/>
            <a:ext cx="4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C0066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2ª CATEGORIA – CLUBES E CONFRONTOS</a:t>
            </a:r>
          </a:p>
        </p:txBody>
      </p:sp>
      <p:pic>
        <p:nvPicPr>
          <p:cNvPr id="6" name="Imagem 5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96A7EF84-EB54-C9C3-760E-6D31842FD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07" y="5662437"/>
            <a:ext cx="5463073" cy="8306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35229E1-93CD-0065-199D-399456F35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041" y="5561740"/>
            <a:ext cx="5700439" cy="897408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F54F9E8-E04B-FE1F-D126-A9E59D68D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26722"/>
              </p:ext>
            </p:extLst>
          </p:nvPr>
        </p:nvGraphicFramePr>
        <p:xfrm>
          <a:off x="508000" y="2626307"/>
          <a:ext cx="8127999" cy="3063240"/>
        </p:xfrm>
        <a:graphic>
          <a:graphicData uri="http://schemas.openxmlformats.org/drawingml/2006/table">
            <a:tbl>
              <a:tblPr/>
              <a:tblGrid>
                <a:gridCol w="1050186">
                  <a:extLst>
                    <a:ext uri="{9D8B030D-6E8A-4147-A177-3AD203B41FA5}">
                      <a16:colId xmlns:a16="http://schemas.microsoft.com/office/drawing/2014/main" val="1512279124"/>
                    </a:ext>
                  </a:extLst>
                </a:gridCol>
                <a:gridCol w="196910">
                  <a:extLst>
                    <a:ext uri="{9D8B030D-6E8A-4147-A177-3AD203B41FA5}">
                      <a16:colId xmlns:a16="http://schemas.microsoft.com/office/drawing/2014/main" val="2865698194"/>
                    </a:ext>
                  </a:extLst>
                </a:gridCol>
                <a:gridCol w="246137">
                  <a:extLst>
                    <a:ext uri="{9D8B030D-6E8A-4147-A177-3AD203B41FA5}">
                      <a16:colId xmlns:a16="http://schemas.microsoft.com/office/drawing/2014/main" val="1200605595"/>
                    </a:ext>
                  </a:extLst>
                </a:gridCol>
                <a:gridCol w="246137">
                  <a:extLst>
                    <a:ext uri="{9D8B030D-6E8A-4147-A177-3AD203B41FA5}">
                      <a16:colId xmlns:a16="http://schemas.microsoft.com/office/drawing/2014/main" val="1367518576"/>
                    </a:ext>
                  </a:extLst>
                </a:gridCol>
                <a:gridCol w="1312732">
                  <a:extLst>
                    <a:ext uri="{9D8B030D-6E8A-4147-A177-3AD203B41FA5}">
                      <a16:colId xmlns:a16="http://schemas.microsoft.com/office/drawing/2014/main" val="1548501403"/>
                    </a:ext>
                  </a:extLst>
                </a:gridCol>
                <a:gridCol w="218789">
                  <a:extLst>
                    <a:ext uri="{9D8B030D-6E8A-4147-A177-3AD203B41FA5}">
                      <a16:colId xmlns:a16="http://schemas.microsoft.com/office/drawing/2014/main" val="1070815677"/>
                    </a:ext>
                  </a:extLst>
                </a:gridCol>
                <a:gridCol w="1050186">
                  <a:extLst>
                    <a:ext uri="{9D8B030D-6E8A-4147-A177-3AD203B41FA5}">
                      <a16:colId xmlns:a16="http://schemas.microsoft.com/office/drawing/2014/main" val="3325903400"/>
                    </a:ext>
                  </a:extLst>
                </a:gridCol>
                <a:gridCol w="196910">
                  <a:extLst>
                    <a:ext uri="{9D8B030D-6E8A-4147-A177-3AD203B41FA5}">
                      <a16:colId xmlns:a16="http://schemas.microsoft.com/office/drawing/2014/main" val="2085935805"/>
                    </a:ext>
                  </a:extLst>
                </a:gridCol>
                <a:gridCol w="246137">
                  <a:extLst>
                    <a:ext uri="{9D8B030D-6E8A-4147-A177-3AD203B41FA5}">
                      <a16:colId xmlns:a16="http://schemas.microsoft.com/office/drawing/2014/main" val="2738834742"/>
                    </a:ext>
                  </a:extLst>
                </a:gridCol>
                <a:gridCol w="246137">
                  <a:extLst>
                    <a:ext uri="{9D8B030D-6E8A-4147-A177-3AD203B41FA5}">
                      <a16:colId xmlns:a16="http://schemas.microsoft.com/office/drawing/2014/main" val="1131833504"/>
                    </a:ext>
                  </a:extLst>
                </a:gridCol>
                <a:gridCol w="1312732">
                  <a:extLst>
                    <a:ext uri="{9D8B030D-6E8A-4147-A177-3AD203B41FA5}">
                      <a16:colId xmlns:a16="http://schemas.microsoft.com/office/drawing/2014/main" val="797186058"/>
                    </a:ext>
                  </a:extLst>
                </a:gridCol>
                <a:gridCol w="246137">
                  <a:extLst>
                    <a:ext uri="{9D8B030D-6E8A-4147-A177-3AD203B41FA5}">
                      <a16:colId xmlns:a16="http://schemas.microsoft.com/office/drawing/2014/main" val="4001419408"/>
                    </a:ext>
                  </a:extLst>
                </a:gridCol>
                <a:gridCol w="246137">
                  <a:extLst>
                    <a:ext uri="{9D8B030D-6E8A-4147-A177-3AD203B41FA5}">
                      <a16:colId xmlns:a16="http://schemas.microsoft.com/office/drawing/2014/main" val="1200198874"/>
                    </a:ext>
                  </a:extLst>
                </a:gridCol>
                <a:gridCol w="1312732">
                  <a:extLst>
                    <a:ext uri="{9D8B030D-6E8A-4147-A177-3AD203B41FA5}">
                      <a16:colId xmlns:a16="http://schemas.microsoft.com/office/drawing/2014/main" val="3675617240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1ª RODADA | 14.04.2026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2ª RODADA | 30.04.2026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58516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57545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ARUJA GOLF CLUBE - 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GUARAPIRANGA GOLF &amp; COUNTRY CLUB - 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64269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483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491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982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64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Treino: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CC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Treino: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CC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9528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82904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3ª RODADA | 12.05.2026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4ª RODADA | 28.05.2026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777872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43797"/>
                  </a:ext>
                </a:extLst>
              </a:tr>
              <a:tr h="182880"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 DE CAMPO DE SÃO PAULO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SÃO FERNANDO GOLF CLUB - 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457889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9633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8927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304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Treino: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211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Treino: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093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406232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05FAF802-78A6-4816-3529-A78F2F52C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000" y="5584848"/>
            <a:ext cx="4787480" cy="9082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5A51A71-EDFE-33C0-0FBA-C04CB5176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5596742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85BCD33-5D3D-C8A4-6C41-C19E836B01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0FB715E-2AB2-4086-0A2B-C98E54C6E9E4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99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98699-F3E5-E2CD-7E16-7690A7700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B8D653-635B-D977-0AFB-F71A614A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18</a:t>
            </a:fld>
            <a:endParaRPr lang="pt-B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4DE4D-4454-5D80-E52A-F3A4612BF274}"/>
              </a:ext>
            </a:extLst>
          </p:cNvPr>
          <p:cNvSpPr txBox="1">
            <a:spLocks/>
          </p:cNvSpPr>
          <p:nvPr/>
        </p:nvSpPr>
        <p:spPr>
          <a:xfrm>
            <a:off x="251520" y="2222334"/>
            <a:ext cx="8229600" cy="6669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rgbClr val="CC0066"/>
                </a:solidFill>
                <a:latin typeface="+mn-lt"/>
                <a:cs typeface="Arial" panose="020B0604020202020204" pitchFamily="34" charset="0"/>
              </a:rPr>
              <a:t>RESULTADOS EQUIPE /JOGADORA</a:t>
            </a:r>
            <a:br>
              <a:rPr lang="pt-BR" sz="2000" b="1" dirty="0">
                <a:solidFill>
                  <a:srgbClr val="CC0066"/>
                </a:solidFill>
                <a:latin typeface="+mn-lt"/>
                <a:cs typeface="Arial" panose="020B0604020202020204" pitchFamily="34" charset="0"/>
              </a:rPr>
            </a:br>
            <a:endParaRPr lang="pt-BR" sz="1300" b="1" u="sng" dirty="0">
              <a:solidFill>
                <a:srgbClr val="CC00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589E97-9931-147E-10A7-FA542A336CB1}"/>
              </a:ext>
            </a:extLst>
          </p:cNvPr>
          <p:cNvSpPr/>
          <p:nvPr/>
        </p:nvSpPr>
        <p:spPr>
          <a:xfrm>
            <a:off x="251520" y="2686232"/>
            <a:ext cx="3404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600" b="1" dirty="0">
                <a:cs typeface="Arial" panose="020B0604020202020204" pitchFamily="34" charset="0"/>
              </a:rPr>
              <a:t>2ª CATEGORIA – PONTOS </a:t>
            </a:r>
            <a:r>
              <a:rPr lang="pt-BR" sz="1600" b="1" u="sng" dirty="0">
                <a:cs typeface="Arial" panose="020B0604020202020204" pitchFamily="34" charset="0"/>
              </a:rPr>
              <a:t>POR EQUIPE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C2C69F4-FBF3-3406-20F7-A5CDA9ACA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950503"/>
              </p:ext>
            </p:extLst>
          </p:nvPr>
        </p:nvGraphicFramePr>
        <p:xfrm>
          <a:off x="592652" y="3134137"/>
          <a:ext cx="5999162" cy="23075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75">
                  <a:extLst>
                    <a:ext uri="{9D8B030D-6E8A-4147-A177-3AD203B41FA5}">
                      <a16:colId xmlns:a16="http://schemas.microsoft.com/office/drawing/2014/main" val="1166790189"/>
                    </a:ext>
                  </a:extLst>
                </a:gridCol>
                <a:gridCol w="674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739">
                  <a:extLst>
                    <a:ext uri="{9D8B030D-6E8A-4147-A177-3AD203B41FA5}">
                      <a16:colId xmlns:a16="http://schemas.microsoft.com/office/drawing/2014/main" val="3124782588"/>
                    </a:ext>
                  </a:extLst>
                </a:gridCol>
                <a:gridCol w="67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6958">
                <a:tc>
                  <a:txBody>
                    <a:bodyPr/>
                    <a:lstStyle/>
                    <a:p>
                      <a:endParaRPr lang="pt-BR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AGC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CCSP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CGC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GGCC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+mn-lt"/>
                          <a:cs typeface="Arial" panose="020B0604020202020204" pitchFamily="34" charset="0"/>
                        </a:rPr>
                        <a:t>SFGC</a:t>
                      </a: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SPGC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pontos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classif.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AGC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CCSP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19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CGC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203630514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GGCC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803317085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SFGC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SPGC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1540122445"/>
                  </a:ext>
                </a:extLst>
              </a:tr>
            </a:tbl>
          </a:graphicData>
        </a:graphic>
      </p:graphicFrame>
      <p:pic>
        <p:nvPicPr>
          <p:cNvPr id="2" name="Imagem 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63D9F089-BBBF-9F3D-527A-904F0BA10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33" y="5717727"/>
            <a:ext cx="5400600" cy="8211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6A752F-56E8-711E-EF4C-6155FCFB8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521" y="5770274"/>
            <a:ext cx="5077659" cy="7993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036E419-4EBE-0A43-E38A-B7071F417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089" y="5637330"/>
            <a:ext cx="4579910" cy="9082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7C410F7-E5F6-EAA3-45EA-214A0264F4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DB9327B-D5B9-E903-FF7F-05C72FDF0886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25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17181-9AFC-3494-4201-61EC7CDE4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90533A-C3E6-A9BD-9D78-F1E335E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19</a:t>
            </a:fld>
            <a:endParaRPr lang="pt-B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257ABB-D381-AFDE-5BAC-CA7ADDFDB8B8}"/>
              </a:ext>
            </a:extLst>
          </p:cNvPr>
          <p:cNvSpPr txBox="1">
            <a:spLocks/>
          </p:cNvSpPr>
          <p:nvPr/>
        </p:nvSpPr>
        <p:spPr>
          <a:xfrm>
            <a:off x="251520" y="2222334"/>
            <a:ext cx="8229600" cy="6669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rgbClr val="CC0066"/>
                </a:solidFill>
                <a:latin typeface="+mn-lt"/>
                <a:cs typeface="Arial" panose="020B0604020202020204" pitchFamily="34" charset="0"/>
              </a:rPr>
              <a:t>RESULTADOS EQUIPE /JOGADORA</a:t>
            </a:r>
            <a:br>
              <a:rPr lang="pt-BR" sz="2000" b="1" dirty="0">
                <a:solidFill>
                  <a:srgbClr val="CC0066"/>
                </a:solidFill>
                <a:latin typeface="+mn-lt"/>
                <a:cs typeface="Arial" panose="020B0604020202020204" pitchFamily="34" charset="0"/>
              </a:rPr>
            </a:br>
            <a:endParaRPr lang="pt-BR" sz="1300" b="1" u="sng" dirty="0">
              <a:solidFill>
                <a:srgbClr val="CC00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B0663E9-1F2C-A1EB-22FC-30A220FF1A11}"/>
              </a:ext>
            </a:extLst>
          </p:cNvPr>
          <p:cNvSpPr/>
          <p:nvPr/>
        </p:nvSpPr>
        <p:spPr>
          <a:xfrm>
            <a:off x="267577" y="2686232"/>
            <a:ext cx="3309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600" b="1" dirty="0">
                <a:cs typeface="Arial" panose="020B0604020202020204" pitchFamily="34" charset="0"/>
              </a:rPr>
              <a:t>2ª CATEGORIA – PONTOS </a:t>
            </a:r>
            <a:r>
              <a:rPr lang="pt-BR" sz="1600" b="1" u="sng" dirty="0">
                <a:cs typeface="Arial" panose="020B0604020202020204" pitchFamily="34" charset="0"/>
              </a:rPr>
              <a:t>POR CLUBE</a:t>
            </a:r>
          </a:p>
        </p:txBody>
      </p:sp>
      <p:pic>
        <p:nvPicPr>
          <p:cNvPr id="2" name="Imagem 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F154D11A-E352-3435-5752-662434049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60" y="5756049"/>
            <a:ext cx="5148572" cy="7828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705647-EEAB-3BA4-1D6E-1853521BE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521" y="5770274"/>
            <a:ext cx="5077659" cy="799365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3D306A5-7436-155B-F19F-F59CD4C2F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811171"/>
              </p:ext>
            </p:extLst>
          </p:nvPr>
        </p:nvGraphicFramePr>
        <p:xfrm>
          <a:off x="592652" y="3134137"/>
          <a:ext cx="5999162" cy="23075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75">
                  <a:extLst>
                    <a:ext uri="{9D8B030D-6E8A-4147-A177-3AD203B41FA5}">
                      <a16:colId xmlns:a16="http://schemas.microsoft.com/office/drawing/2014/main" val="1166790189"/>
                    </a:ext>
                  </a:extLst>
                </a:gridCol>
                <a:gridCol w="674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739">
                  <a:extLst>
                    <a:ext uri="{9D8B030D-6E8A-4147-A177-3AD203B41FA5}">
                      <a16:colId xmlns:a16="http://schemas.microsoft.com/office/drawing/2014/main" val="3124782588"/>
                    </a:ext>
                  </a:extLst>
                </a:gridCol>
                <a:gridCol w="67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6958">
                <a:tc>
                  <a:txBody>
                    <a:bodyPr/>
                    <a:lstStyle/>
                    <a:p>
                      <a:endParaRPr lang="pt-BR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AGC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CCSP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CGC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GGCC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+mn-lt"/>
                          <a:cs typeface="Arial" panose="020B0604020202020204" pitchFamily="34" charset="0"/>
                        </a:rPr>
                        <a:t>SFGC</a:t>
                      </a: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SPGC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pontos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classif.</a:t>
                      </a:r>
                      <a:endParaRPr lang="pt-BR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AGC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CCSP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19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CGC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203630514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GGCC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803317085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SFGC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SPGC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/>
                </a:tc>
                <a:extLst>
                  <a:ext uri="{0D108BD9-81ED-4DB2-BD59-A6C34878D82A}">
                    <a16:rowId xmlns:a16="http://schemas.microsoft.com/office/drawing/2014/main" val="1540122445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F6BC4832-6F0A-B0DF-D8C5-7D0985EE8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886" y="5609338"/>
            <a:ext cx="4580114" cy="9082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C5E8318-1981-FB77-5BD1-FF3BE6AFB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DE9DE0B-7921-AE13-ED9D-28C9D02BC7A3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09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E7F86B7-6503-4CC2-AE74-E6C3F11235AC}"/>
              </a:ext>
            </a:extLst>
          </p:cNvPr>
          <p:cNvSpPr txBox="1"/>
          <p:nvPr/>
        </p:nvSpPr>
        <p:spPr>
          <a:xfrm>
            <a:off x="251520" y="2132856"/>
            <a:ext cx="4698595" cy="43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pt-BR" sz="1600" b="1" kern="1200" dirty="0">
                <a:latin typeface="+mn-lt"/>
                <a:ea typeface="+mn-ea"/>
                <a:cs typeface="+mn-cs"/>
              </a:rPr>
              <a:t>CLUBES PARTICIPANTES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D2D73E7-1F9E-3087-6DE8-764C10445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37263"/>
              </p:ext>
            </p:extLst>
          </p:nvPr>
        </p:nvGraphicFramePr>
        <p:xfrm>
          <a:off x="323527" y="2708920"/>
          <a:ext cx="8496945" cy="2232250"/>
        </p:xfrm>
        <a:graphic>
          <a:graphicData uri="http://schemas.openxmlformats.org/drawingml/2006/table">
            <a:tbl>
              <a:tblPr/>
              <a:tblGrid>
                <a:gridCol w="219074">
                  <a:extLst>
                    <a:ext uri="{9D8B030D-6E8A-4147-A177-3AD203B41FA5}">
                      <a16:colId xmlns:a16="http://schemas.microsoft.com/office/drawing/2014/main" val="3551003888"/>
                    </a:ext>
                  </a:extLst>
                </a:gridCol>
                <a:gridCol w="3567778">
                  <a:extLst>
                    <a:ext uri="{9D8B030D-6E8A-4147-A177-3AD203B41FA5}">
                      <a16:colId xmlns:a16="http://schemas.microsoft.com/office/drawing/2014/main" val="2467215226"/>
                    </a:ext>
                  </a:extLst>
                </a:gridCol>
                <a:gridCol w="594630">
                  <a:extLst>
                    <a:ext uri="{9D8B030D-6E8A-4147-A177-3AD203B41FA5}">
                      <a16:colId xmlns:a16="http://schemas.microsoft.com/office/drawing/2014/main" val="1034665201"/>
                    </a:ext>
                  </a:extLst>
                </a:gridCol>
                <a:gridCol w="594630">
                  <a:extLst>
                    <a:ext uri="{9D8B030D-6E8A-4147-A177-3AD203B41FA5}">
                      <a16:colId xmlns:a16="http://schemas.microsoft.com/office/drawing/2014/main" val="3770782979"/>
                    </a:ext>
                  </a:extLst>
                </a:gridCol>
                <a:gridCol w="1956018">
                  <a:extLst>
                    <a:ext uri="{9D8B030D-6E8A-4147-A177-3AD203B41FA5}">
                      <a16:colId xmlns:a16="http://schemas.microsoft.com/office/drawing/2014/main" val="4262345112"/>
                    </a:ext>
                  </a:extLst>
                </a:gridCol>
                <a:gridCol w="1564815">
                  <a:extLst>
                    <a:ext uri="{9D8B030D-6E8A-4147-A177-3AD203B41FA5}">
                      <a16:colId xmlns:a16="http://schemas.microsoft.com/office/drawing/2014/main" val="4160697445"/>
                    </a:ext>
                  </a:extLst>
                </a:gridCol>
              </a:tblGrid>
              <a:tr h="257171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 PARTICIPANTE: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1ª CAT.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2ª CAT.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CAPITÃ CLUBE: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CAPITÃ DE EQUIPE: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211137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ARUJÁ GOLF CLUBE - 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STELLA MIYAGI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MARISE SAWADA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69552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 DE CAMPO DE SÃO PAULO - 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BETTINA WALKER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LORENA FALCÃO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826866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   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 DE GOLFE DE CAMPINAS - 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ELIANE - KYOUNG AIE KIM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485382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GUARAPIRANGA GOLF &amp; COUNTRY CLUB - 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CATARINA PARK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446800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 GOLF CLUB - 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ROBERTA NAJM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DAYANE DEZAN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577865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FERNANDO GOLF CLUB - 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MILENA MARZOLA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ESTELA SIMOMOTO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012733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FBD35432-84BC-0F85-D8E7-5F416F5BCE31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1CCC93E-17BC-88C0-9B98-852D55027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4740BA5-8494-8C5D-3CA0-826BBD973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46A0EE28-5EBB-8DD1-99AB-C5B0A136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5596742"/>
            <a:ext cx="4787480" cy="90827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A37ACCC-E25A-C42E-4593-3514068A4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EC8A729A-90F0-10F3-3082-C57B0A196165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248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9BF50-12AA-9A59-1189-3E334D0AC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F2AC70-E2BE-56AB-96B8-4106704B3427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1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1ª ROD | AGC - TEE 10</a:t>
            </a:r>
            <a:br>
              <a:rPr lang="pt-BR" sz="27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14.04.2026</a:t>
            </a:r>
          </a:p>
          <a:p>
            <a:pPr algn="r"/>
            <a:r>
              <a:rPr lang="pt-BR" sz="1700" b="1" u="sng" dirty="0">
                <a:solidFill>
                  <a:srgbClr val="CC0066"/>
                </a:solidFill>
                <a:cs typeface="Arial" panose="020B0604020202020204" pitchFamily="34" charset="0"/>
              </a:rPr>
              <a:t>AGC – CGC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23D171F-A768-CAB4-F1A6-D674834D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20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BCFA5B37-3129-0811-EEB2-C42B90469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55EAB1D-BB6D-7932-171F-F7728C0F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4136845-4F17-15F8-96E2-78721DF57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195" y="5673993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0DF64E3-ED18-2BE7-0EB2-CD5255D03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93CA318-C2B2-E209-3478-83325A12B1A2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545DC5D-450B-A927-9902-29E12AE3F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97386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ELISA MIZOGUCHI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4/2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JIHYUN LEE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ELISABETH TATSUMI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7/5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JEONGAL SEOL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MIRIAN LEE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7/6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YU NA LEE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JINY SHIN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8/6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HANA LEE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6 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806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C2453-1652-1E7B-7A56-F0FCE52EA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0DFA00-DDA0-979C-46FA-90D8181AB754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1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1ª ROD | AGC - TEE 10</a:t>
            </a:r>
            <a:br>
              <a:rPr lang="pt-BR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14.04.2026</a:t>
            </a:r>
          </a:p>
          <a:p>
            <a:pPr algn="r"/>
            <a:r>
              <a:rPr lang="pt-BR" sz="1700" b="1" u="sng" dirty="0">
                <a:solidFill>
                  <a:srgbClr val="CC0066"/>
                </a:solidFill>
                <a:cs typeface="Arial" panose="020B0604020202020204" pitchFamily="34" charset="0"/>
              </a:rPr>
              <a:t>SPGC - GGCC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D4BE60-8983-8D88-85C9-38789867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21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D72D596-3EF5-AF23-D771-B595F2852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24412D6-4ECA-29C9-B51C-8180B04E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A7434C1-42A5-5770-5C16-7CE30C99D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020" y="5645650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F6147E7-3E1E-F902-59CD-76B54621A8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7EEEC0E-344D-D0B5-080E-0AD197CE3D70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7F1D5DB-81EB-2C5B-8412-83E3018F7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73270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STELLA LIN YING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2up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SOOK HI KIM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DAYANE DEZAN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5/3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JOSEFINA YOUN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SUZY FANG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4/2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MIRAE JANG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ADELINA SOUZA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SPGC*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4/3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ELLY KWON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4 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9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B3252-5599-FEC7-8ED1-0FF0B435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06CA7F-99FB-4712-29A8-AE80BB6CA85E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1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1ª ROD | AGC - TEE 10</a:t>
            </a:r>
            <a:br>
              <a:rPr lang="pt-BR" sz="27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14.04.2026</a:t>
            </a:r>
          </a:p>
          <a:p>
            <a:pPr algn="r"/>
            <a:r>
              <a:rPr lang="pt-BR" sz="1700" b="1" u="sng" dirty="0">
                <a:solidFill>
                  <a:srgbClr val="CC0066"/>
                </a:solidFill>
                <a:cs typeface="Arial" panose="020B0604020202020204" pitchFamily="34" charset="0"/>
              </a:rPr>
              <a:t>SFGC - CCSP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AA4F69-FB9E-EC43-A708-4D1A8302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22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CA925E4-503E-F5F6-E132-B0F7D0C61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79F387E-2178-9CD9-A034-F018CE0E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65DA59B-0010-CC4B-2BCB-91361A2D2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625" y="5673993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058109F-884A-23E4-159F-928613BEC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6D44B8B-8553-1DC4-5BE2-0EA6B6FACCE1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DE489EB-E5DC-338B-54E3-C92A47114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59319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ESTELA SIMOMOTO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2/1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JOELMA RODRIGUES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BIA CHUNG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4/3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PATRICIA ARAUJO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RAQUEL SONG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ALESSANDRA ARAUJO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11:09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MELISSA TAMELINI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2/1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TANIA RAMIREZ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5 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3 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79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63416-D7FB-61AC-26D5-98D694D3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EE5361-AC6A-D4FC-CC27-BE3184E5A591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1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2ª ROD | GGCC - TEE 10</a:t>
            </a:r>
            <a:br>
              <a:rPr lang="pt-BR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30.04.2026</a:t>
            </a:r>
          </a:p>
          <a:p>
            <a:pPr algn="r"/>
            <a:r>
              <a:rPr lang="pt-BR" sz="1700" b="1" u="sng" dirty="0">
                <a:solidFill>
                  <a:srgbClr val="CC0066"/>
                </a:solidFill>
                <a:cs typeface="Arial" panose="020B0604020202020204" pitchFamily="34" charset="0"/>
              </a:rPr>
              <a:t>AGC – GGCC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175DF9C-E15D-0E09-0B92-2C8FD5D9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23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8AE21C48-66D5-D9CE-B30D-3E68E75C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648C77-E530-91BF-297E-92FC14866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4D7F48E-6B3B-C0CA-0113-800A6D749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5673993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A0C3F2E-B125-31A6-B3D2-94F727D50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0AF5E6A-134B-14CA-E021-A16881C37789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80B6535-0FCC-4D2F-9A71-44826E88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17949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JINY SHIN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6/4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FLAVIA SIN SOOK  KIM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ELISABETH TATSUMI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UP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ANGELA SUH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MIRIAN LEE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6/5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MIRAE JANG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CECILIA WHANG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9/7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ELLY KWON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36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66158-74F6-48E6-4632-E9105323A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AAFED5-B69B-C651-DE5E-BA5E07EEFA0C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2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2ª ROD | GGCC - TEE 10</a:t>
            </a:r>
            <a:br>
              <a:rPr lang="pt-BR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30.04.2026</a:t>
            </a:r>
          </a:p>
          <a:p>
            <a:pPr algn="r"/>
            <a:r>
              <a:rPr lang="pt-BR" sz="1700" b="1" u="sng" dirty="0">
                <a:solidFill>
                  <a:srgbClr val="CC0066"/>
                </a:solidFill>
                <a:cs typeface="Arial" panose="020B0604020202020204" pitchFamily="34" charset="0"/>
              </a:rPr>
              <a:t>SPGC - CCSP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811EB6A-1F66-B60D-D2FF-87A260AB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24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CC6ABB32-4A84-C7E6-5B11-F913D66F2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D0205E6-0B5B-A3E1-7F94-D02258BB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C297ADC-EFED-4535-728B-E12D75B7E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828" y="5677036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BADBAB9-5784-4914-79BB-0972741763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202D839-70C3-51DE-6DC3-D42764758583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A75FC58-2A24-D131-0AB7-77FBEFDF0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35489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SUZY LIN AI FANG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5/4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ADRIANA MARINS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ADELINA GARCIA SOUZA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5/3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LORENA FALCÃO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STELLA LIN YING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4/2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ALESSANDRA V DE ARAUJO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ZHU SEN MEI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5/4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TANYA RAMIREZ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4 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66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7D6F4-DE61-921B-B868-1A060A17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3B9228-35F7-3E34-A01F-96A8E4E621D9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1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2ª ROD | GGCC - TEE 10</a:t>
            </a:r>
            <a:br>
              <a:rPr lang="pt-BR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30.04.2026</a:t>
            </a:r>
          </a:p>
          <a:p>
            <a:pPr algn="r"/>
            <a:r>
              <a:rPr lang="pt-BR" sz="1700" b="1" u="sng" dirty="0">
                <a:solidFill>
                  <a:srgbClr val="CC0066"/>
                </a:solidFill>
                <a:cs typeface="Arial" panose="020B0604020202020204" pitchFamily="34" charset="0"/>
              </a:rPr>
              <a:t>SFGC - CGC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C6B7090-1668-6B48-30C6-BDDC1C5E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25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8DE5496C-6785-B91D-03E3-12D5E4EF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3611786-238A-0856-2280-42CF537BB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DCB50B-0D3C-4774-10AC-393528EDE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5677481"/>
            <a:ext cx="4787480" cy="9082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9FFF12-18AC-45DD-9932-3C866A48E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29EC3F3-4293-81FB-3A57-F085E1915986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DDF33C4-C000-E4CE-6E1E-928F973FA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31779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Mª LOURDES CHAUFFAILLE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HANA LEE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MELISSA TAMELINI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4/3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JEONGAH SEOL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BEATRIZ CHUNG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UP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JIHYUN LEE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11:09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RAQUEL SONG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4/3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YU NA LEE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09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7939D-5300-1E13-11C9-E76BAB5B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133559-F8C3-5DA7-4319-59321FBD2610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3ª ROD | CCSP - TEE 10</a:t>
            </a:r>
            <a:br>
              <a:rPr lang="pt-BR" sz="27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12.05.2026</a:t>
            </a:r>
          </a:p>
          <a:p>
            <a:pPr algn="r"/>
            <a:r>
              <a:rPr lang="pt-BR" sz="1700" b="1" u="sng" dirty="0">
                <a:solidFill>
                  <a:srgbClr val="CC0066"/>
                </a:solidFill>
                <a:cs typeface="Arial" panose="020B0604020202020204" pitchFamily="34" charset="0"/>
              </a:rPr>
              <a:t>AGC – CCSP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6DBCC22-E58E-92C3-C0DB-ABB686DE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26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5E6FB180-8578-0866-87FE-84C30D483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7FE2300-EE75-F469-45BA-0CE33324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F18C028-434B-836E-93CB-B149B02A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5693742"/>
            <a:ext cx="4787480" cy="9082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AF2BCD-5C8F-FD4C-157C-D47CBEE47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020" y="5677396"/>
            <a:ext cx="4787480" cy="9082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0898BE-4645-214A-EB49-C41374D84B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C5E2DD6-7FEA-8D2E-B91F-AA343FFE09DC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55E4807-9100-1B01-504B-F3CC672A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95769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JINY SHIN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3/2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JOELMA RODRIGUES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ELISA MIZOGUCHI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6/5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PATRICIA ARAUJO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CECILIA WHANG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2/1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ALESSANDRA ARAUJO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ELISABETH TATSUMI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10/8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MARILDA BRASIL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4 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194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98439-07B2-5B6E-9650-48CAEDB80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979068-23F8-F9E8-7A5F-43DBE0EE6AF5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3ª ROD | CCSP - TEE 10</a:t>
            </a:r>
            <a:br>
              <a:rPr lang="pt-BR" sz="27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12.05.2026</a:t>
            </a:r>
          </a:p>
          <a:p>
            <a:pPr algn="r"/>
            <a:r>
              <a:rPr lang="pt-BR" sz="1700" b="1" u="sng" dirty="0">
                <a:solidFill>
                  <a:srgbClr val="CC0066"/>
                </a:solidFill>
                <a:cs typeface="Arial" panose="020B0604020202020204" pitchFamily="34" charset="0"/>
              </a:rPr>
              <a:t>SPGC - CGC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60EAF17-1B6B-4302-4F96-38B3B055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27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FA4A4083-94E6-F56D-0B89-A8BF7AB61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47B2B3A-86EC-0B95-B7FD-C0558722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8CE4D8D-184B-1EDB-5985-F4B80F0C0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5658170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AE6EE2B-48E8-BB30-0C76-E0D61E53C0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20E518C-9265-E821-E960-C1775EE4D733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570E870-BCA4-BB59-9C1E-132FA4383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18198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DAYANE DEZAN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HANA LEE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STELLA 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4/2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YU NA LEE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FABIANE ALVAREZ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1UP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JEONGAH SEOL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MARIA ALICE FONTES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2UP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JIHYUN LEE 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851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389C9-6BC9-ECA0-4630-9E0010D1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E494CC-C89E-5CCC-40DF-0B04AFB932EA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7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3ª ROD | CCSP - TEE 10</a:t>
            </a:r>
            <a:br>
              <a:rPr lang="pt-BR" sz="27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12.05.2026</a:t>
            </a:r>
          </a:p>
          <a:p>
            <a:pPr algn="r"/>
            <a:r>
              <a:rPr lang="pt-BR" sz="1700" b="1" u="sng" dirty="0">
                <a:solidFill>
                  <a:srgbClr val="CC0066"/>
                </a:solidFill>
                <a:cs typeface="Arial" panose="020B0604020202020204" pitchFamily="34" charset="0"/>
              </a:rPr>
              <a:t>SFGC - GGCC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6200651-B22D-139C-2A1D-12428E3F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28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01650FF-BDC0-C6F1-4E6F-1A851765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FAD5A2A-9258-12E2-A52F-795DAA8F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17E120E-DCBC-8AA5-B7BA-3BD74D83E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5682952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59BCF34-E8FB-B68B-0158-03C55BD0E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73C924E-E914-2749-F058-DF5713D6F4A4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CDCF23F-A024-CD96-393F-2827366CB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36709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RAQUEL SONG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4/2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MIRAE JANG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MARIA DE LOURDES CHAUFFAILLE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9/7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FLAVIA SIN SOOK  KIM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SUZANNE PANICO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4/2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ELLY KWON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11:09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BIA CHUNG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5/3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MI HEE HWANG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965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56C9B-BA18-6AB2-CEF9-965FBC00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45547D-FA9B-0DFD-3F94-040C97E9EEB2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5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3200" b="1" dirty="0">
                <a:cs typeface="Arial" panose="020B0604020202020204" pitchFamily="34" charset="0"/>
              </a:rPr>
              <a:t>4ª ROD | SFGC - TEE 10</a:t>
            </a:r>
            <a:br>
              <a:rPr lang="pt-BR" sz="3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28.05.2026</a:t>
            </a:r>
          </a:p>
          <a:p>
            <a:pPr algn="r"/>
            <a:r>
              <a:rPr lang="pt-BR" sz="2000" b="1" u="sng" dirty="0">
                <a:solidFill>
                  <a:srgbClr val="CC0066"/>
                </a:solidFill>
                <a:cs typeface="Arial" panose="020B0604020202020204" pitchFamily="34" charset="0"/>
              </a:rPr>
              <a:t>AGC – SPGC – SFGC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8B9D580-85D1-22B6-C60A-F3B007AC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29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F12BCB93-F496-EF54-9B8A-EEF71008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E763B64-F549-A89C-2CCE-E78D6786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4A51E07-7ED9-102E-FFC1-83C07A1F9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5693742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11B1471-E95C-532F-5191-3F853827A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2146230-2D3C-F961-96A2-6B23A31B2D7D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CCD6701-A903-28A1-8843-64521A042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26836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4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68952-3ED2-8F73-13C5-92B51F8E0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E46DBDE-5543-8A55-BB07-F81069C42430}"/>
              </a:ext>
            </a:extLst>
          </p:cNvPr>
          <p:cNvSpPr txBox="1"/>
          <p:nvPr/>
        </p:nvSpPr>
        <p:spPr>
          <a:xfrm>
            <a:off x="251520" y="2132856"/>
            <a:ext cx="4698595" cy="43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pt-BR" sz="1600" b="1" kern="1200" dirty="0">
                <a:solidFill>
                  <a:srgbClr val="660033"/>
                </a:solidFill>
                <a:latin typeface="+mn-lt"/>
                <a:ea typeface="+mn-ea"/>
                <a:cs typeface="+mn-cs"/>
              </a:rPr>
              <a:t>SORTEIO DOS CONFRONTOS | 1ª CATEGORIA</a:t>
            </a:r>
          </a:p>
        </p:txBody>
      </p:sp>
      <p:pic>
        <p:nvPicPr>
          <p:cNvPr id="2" name="Imagem 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26CE7A07-95B0-4A57-8F8E-DF2701B62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17232"/>
            <a:ext cx="5884775" cy="8948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04CDA79-9660-B307-1CA0-98CA2B1BD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38" y="5509042"/>
            <a:ext cx="5735935" cy="90299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38EDA53-AB78-648E-951B-204C79B7A3E8}"/>
              </a:ext>
            </a:extLst>
          </p:cNvPr>
          <p:cNvSpPr txBox="1"/>
          <p:nvPr/>
        </p:nvSpPr>
        <p:spPr>
          <a:xfrm>
            <a:off x="251519" y="4373295"/>
            <a:ext cx="62646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endParaRPr lang="pt-BR" sz="900" dirty="0">
              <a:solidFill>
                <a:srgbClr val="FF0000"/>
              </a:solidFill>
              <a:ea typeface="Batang" panose="02030600000101010101" pitchFamily="18" charset="-127"/>
              <a:cs typeface="Arial" panose="020B0604020202020204" pitchFamily="34" charset="0"/>
            </a:endParaRPr>
          </a:p>
          <a:p>
            <a:r>
              <a:rPr lang="pt-BR" sz="1400" b="1" dirty="0">
                <a:solidFill>
                  <a:srgbClr val="660033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HORÁRIO DE JOGOS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1º jogo = 9:30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2º jogo = 9:39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3º jogo = 9:48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4º jogo = 9:57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5º jogo = 10:06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200" dirty="0">
                <a:ea typeface="Batang" panose="02030600000101010101" pitchFamily="18" charset="-127"/>
                <a:cs typeface="Arial" panose="020B0604020202020204" pitchFamily="34" charset="0"/>
              </a:rPr>
              <a:t>6º jogo = 10:15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031995-4575-915C-37C5-1FE513425FA1}"/>
              </a:ext>
            </a:extLst>
          </p:cNvPr>
          <p:cNvSpPr txBox="1"/>
          <p:nvPr/>
        </p:nvSpPr>
        <p:spPr>
          <a:xfrm>
            <a:off x="4067943" y="4329200"/>
            <a:ext cx="48245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+mj-lt"/>
              <a:buAutoNum type="arabicPeriod"/>
            </a:pPr>
            <a:endParaRPr lang="pt-BR" sz="900" dirty="0">
              <a:solidFill>
                <a:srgbClr val="FF0000"/>
              </a:solidFill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r"/>
            <a:r>
              <a:rPr lang="pt-BR" sz="1400" dirty="0">
                <a:solidFill>
                  <a:srgbClr val="660033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Confirmação das jogadoras </a:t>
            </a:r>
            <a:r>
              <a:rPr lang="pt-BR" sz="1400" b="1" dirty="0">
                <a:solidFill>
                  <a:srgbClr val="660033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até às </a:t>
            </a:r>
            <a:r>
              <a:rPr lang="pt-BR" sz="1400" b="1" u="sng" dirty="0">
                <a:solidFill>
                  <a:srgbClr val="660033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9h00</a:t>
            </a:r>
            <a:r>
              <a:rPr lang="pt-BR" sz="1400" dirty="0">
                <a:solidFill>
                  <a:srgbClr val="660033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</a:p>
          <a:p>
            <a:pPr algn="r"/>
            <a:endParaRPr lang="pt-BR" sz="600" b="1" dirty="0"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r"/>
            <a:r>
              <a:rPr lang="pt-BR" sz="1400" b="1" dirty="0">
                <a:solidFill>
                  <a:srgbClr val="660033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TEE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sz="1200" b="1" dirty="0">
                <a:ea typeface="Batang" panose="02030600000101010101" pitchFamily="18" charset="-127"/>
                <a:cs typeface="Arial" panose="020B0604020202020204" pitchFamily="34" charset="0"/>
              </a:rPr>
              <a:t>Saídas TEE do BURACO 1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CC7C6E1-F62A-C146-B40A-FFD67AA1E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3650"/>
              </p:ext>
            </p:extLst>
          </p:nvPr>
        </p:nvGraphicFramePr>
        <p:xfrm>
          <a:off x="251520" y="2532020"/>
          <a:ext cx="8565897" cy="1714889"/>
        </p:xfrm>
        <a:graphic>
          <a:graphicData uri="http://schemas.openxmlformats.org/drawingml/2006/table">
            <a:tbl>
              <a:tblPr/>
              <a:tblGrid>
                <a:gridCol w="237470">
                  <a:extLst>
                    <a:ext uri="{9D8B030D-6E8A-4147-A177-3AD203B41FA5}">
                      <a16:colId xmlns:a16="http://schemas.microsoft.com/office/drawing/2014/main" val="1665527496"/>
                    </a:ext>
                  </a:extLst>
                </a:gridCol>
                <a:gridCol w="3867375">
                  <a:extLst>
                    <a:ext uri="{9D8B030D-6E8A-4147-A177-3AD203B41FA5}">
                      <a16:colId xmlns:a16="http://schemas.microsoft.com/office/drawing/2014/main" val="2065467191"/>
                    </a:ext>
                  </a:extLst>
                </a:gridCol>
                <a:gridCol w="644563">
                  <a:extLst>
                    <a:ext uri="{9D8B030D-6E8A-4147-A177-3AD203B41FA5}">
                      <a16:colId xmlns:a16="http://schemas.microsoft.com/office/drawing/2014/main" val="1135634893"/>
                    </a:ext>
                  </a:extLst>
                </a:gridCol>
                <a:gridCol w="2120271">
                  <a:extLst>
                    <a:ext uri="{9D8B030D-6E8A-4147-A177-3AD203B41FA5}">
                      <a16:colId xmlns:a16="http://schemas.microsoft.com/office/drawing/2014/main" val="3202650512"/>
                    </a:ext>
                  </a:extLst>
                </a:gridCol>
                <a:gridCol w="1696218">
                  <a:extLst>
                    <a:ext uri="{9D8B030D-6E8A-4147-A177-3AD203B41FA5}">
                      <a16:colId xmlns:a16="http://schemas.microsoft.com/office/drawing/2014/main" val="619251876"/>
                    </a:ext>
                  </a:extLst>
                </a:gridCol>
              </a:tblGrid>
              <a:tr h="287733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 PARTICIPANTE: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1ª CAT.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CAPITÃ CLUBE: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CAPITÃ DE EQUIPE: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17464"/>
                  </a:ext>
                </a:extLst>
              </a:tr>
              <a:tr h="35678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 DE GOLFE DE CAMPINAS - 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ELIANE - KYOUNG AIE KIM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27745"/>
                  </a:ext>
                </a:extLst>
              </a:tr>
              <a:tr h="35678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ARUJÁ GOLF CLUBE - 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STELLA MIYAGI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MARISE SAWADA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42600"/>
                  </a:ext>
                </a:extLst>
              </a:tr>
              <a:tr h="35678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FERNANDO GOLF CLUB - 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MILENA MARZOLA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ESTELA SIMOMOTO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21951"/>
                  </a:ext>
                </a:extLst>
              </a:tr>
              <a:tr h="35678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GUARAPIRANGA GOLF &amp; COUNTRY CLUB - 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CATARINA PARK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42255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D3BF65CD-7344-93B0-406E-CD3F43E70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99" y="5531406"/>
            <a:ext cx="4787480" cy="90827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9992CE-37B0-8076-183E-8FFBF5291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E311D0B-9CB4-2B6D-BF39-348D0288A90D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949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E67AD-A029-8D6A-2E5D-F84CF7AB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4F314D-2774-8210-5536-E7112C377F55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5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3200" b="1" dirty="0">
                <a:cs typeface="Arial" panose="020B0604020202020204" pitchFamily="34" charset="0"/>
              </a:rPr>
              <a:t>4ª ROD | SFGC - TEE 10</a:t>
            </a:r>
            <a:br>
              <a:rPr lang="pt-BR" sz="3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28.05.2026</a:t>
            </a:r>
          </a:p>
          <a:p>
            <a:pPr algn="r"/>
            <a:r>
              <a:rPr lang="pt-BR" sz="2000" b="1" u="sng" dirty="0">
                <a:solidFill>
                  <a:srgbClr val="CC0066"/>
                </a:solidFill>
                <a:cs typeface="Arial" panose="020B0604020202020204" pitchFamily="34" charset="0"/>
              </a:rPr>
              <a:t>AGC – SPGC – SFGC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7155AEF-5112-64E9-0EE9-E0F5D46D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30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535EEF10-DB42-C84E-7629-9351FAC81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3A7EEF3-50F2-F913-AD82-0B72C33E3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51B93E-9E00-C15A-94D1-74108E159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014" y="5673993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31BB451-AA69-D6CC-1D8F-0E0483078B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7AABDA2-F650-733D-24F9-E03324E16901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A1A6217-7AD9-0F21-23C0-C90695A94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49324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284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EACC5-2BDE-2542-F4B1-8C89C0B61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38F6B9-6C2B-F43E-5469-EA6488531CD7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3200" b="1" dirty="0">
                <a:cs typeface="Arial" panose="020B0604020202020204" pitchFamily="34" charset="0"/>
              </a:rPr>
              <a:t>4ª ROD | SFGC - TEE 10</a:t>
            </a:r>
            <a:br>
              <a:rPr lang="pt-BR" sz="3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28.05.2026</a:t>
            </a:r>
          </a:p>
          <a:p>
            <a:pPr algn="r"/>
            <a:r>
              <a:rPr lang="pt-BR" sz="2000" b="1" u="sng" dirty="0">
                <a:solidFill>
                  <a:srgbClr val="CC0066"/>
                </a:solidFill>
                <a:cs typeface="Arial" panose="020B0604020202020204" pitchFamily="34" charset="0"/>
              </a:rPr>
              <a:t>AGC – SPGC – SFGC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ED0F9AF-8EB3-29A6-9759-D3E65EB5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31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53B6D41A-5B5B-FD9E-326F-427A560F7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52AAAA-5A31-DC29-AE36-6857401E3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9A52BB1-6D25-5A7E-D74C-7521505C2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492" y="5661248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3209F22-C5F9-6E32-4938-908B958D8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AB47581-4EC4-06E2-09C6-15AEC2B8CC6F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3675326-4197-E9F0-E97B-6C1BBAF1A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47817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51BD0-0669-676B-E529-981492C8E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8DFA40-8CDA-607A-8D22-7AB75BAC7EB1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3200" b="1" dirty="0">
                <a:cs typeface="Arial" panose="020B0604020202020204" pitchFamily="34" charset="0"/>
              </a:rPr>
              <a:t>4ª ROD | SFGC - TEE 10</a:t>
            </a:r>
            <a:br>
              <a:rPr lang="pt-BR" sz="3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28.05.2026</a:t>
            </a:r>
          </a:p>
          <a:p>
            <a:pPr algn="r"/>
            <a:r>
              <a:rPr lang="pt-BR" sz="2000" b="1" u="sng" dirty="0">
                <a:solidFill>
                  <a:srgbClr val="CC0066"/>
                </a:solidFill>
                <a:cs typeface="Arial" panose="020B0604020202020204" pitchFamily="34" charset="0"/>
              </a:rPr>
              <a:t>CGC – GGCC – CCSP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7C92F01-0434-DCE1-B32E-D6E84D82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32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5A668976-A555-BC54-0E99-8AB405C3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D0633B8-05F6-799E-6B56-E3475EF3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935DC58-315F-3364-D0B8-8369B82F1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22" y="5659463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E13F175-DC37-5F15-A469-DD7EA87EC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B422F86-0107-3925-F21F-C9FDF44A8E6E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7AA11B1-78CC-C679-AFC2-CECB0DC9A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37495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442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92186-9CD6-8B23-7945-4A91AF3C9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675A08-E75A-E4CF-F32E-D849720356FE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3200" b="1" dirty="0">
                <a:cs typeface="Arial" panose="020B0604020202020204" pitchFamily="34" charset="0"/>
              </a:rPr>
              <a:t>4ª ROD | SFGC - TEE 10</a:t>
            </a:r>
            <a:br>
              <a:rPr lang="pt-BR" sz="3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28.05.2026</a:t>
            </a:r>
          </a:p>
          <a:p>
            <a:pPr algn="r"/>
            <a:r>
              <a:rPr lang="pt-BR" sz="2000" b="1" u="sng" dirty="0">
                <a:solidFill>
                  <a:srgbClr val="CC0066"/>
                </a:solidFill>
                <a:cs typeface="Arial" panose="020B0604020202020204" pitchFamily="34" charset="0"/>
              </a:rPr>
              <a:t>CGC – GGCC – CCSP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C20071D-E1DF-9EA0-1937-65D1574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33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400253A4-0F8A-8A8F-A61F-F4BBBF96C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2132DB1-A1FF-DB72-8A68-69CD9C77A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0BD1292-7C26-1A7B-162B-2DDEF8E62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5673993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101A1BE-5F14-A3A1-C834-C6734E2C3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FDA8EF0-5FF8-23AA-962B-1AE4488283A9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0EB4561-C612-1993-B907-3F9D2B7E9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95426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496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C94F5-DA4A-EF28-364A-4581898E6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120C22-3126-E033-D737-457A5401CAFA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500" b="1" dirty="0">
                <a:solidFill>
                  <a:srgbClr val="CC0066"/>
                </a:solidFill>
                <a:cs typeface="Arial" panose="020B0604020202020204" pitchFamily="34" charset="0"/>
              </a:rPr>
              <a:t>2ª CATEGORIA</a:t>
            </a:r>
          </a:p>
          <a:p>
            <a:pPr algn="r"/>
            <a:r>
              <a:rPr lang="pt-BR" sz="3200" b="1" dirty="0">
                <a:cs typeface="Arial" panose="020B0604020202020204" pitchFamily="34" charset="0"/>
              </a:rPr>
              <a:t>4ª ROD | SFGC - TEE 10</a:t>
            </a:r>
            <a:br>
              <a:rPr lang="pt-BR" sz="3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28.05.2026</a:t>
            </a:r>
          </a:p>
          <a:p>
            <a:pPr algn="r"/>
            <a:r>
              <a:rPr lang="pt-BR" sz="2000" b="1" u="sng" dirty="0">
                <a:solidFill>
                  <a:srgbClr val="CC0066"/>
                </a:solidFill>
                <a:cs typeface="Arial" panose="020B0604020202020204" pitchFamily="34" charset="0"/>
              </a:rPr>
              <a:t>CGC – GGCC – CCSP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CF74EE3-1E47-FCD8-4DB1-DE3D7107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34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D8F428CF-1860-C3E6-FDA1-0AEC786F5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31559"/>
            <a:ext cx="5724636" cy="870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357D17A-8FD8-CC15-98BB-98B167B6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93" y="5718814"/>
            <a:ext cx="5610195" cy="8832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C230FD-7CF0-EA9F-B8D5-DCE3C3045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5661248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C68DCCA-23D3-464D-B781-3E4CA1211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E358EBF-BFC8-43E8-B906-C74FD654124F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DF579C5-568D-A410-E13E-859F2C90B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07656"/>
              </p:ext>
            </p:extLst>
          </p:nvPr>
        </p:nvGraphicFramePr>
        <p:xfrm>
          <a:off x="358984" y="3009697"/>
          <a:ext cx="8470304" cy="2474978"/>
        </p:xfrm>
        <a:graphic>
          <a:graphicData uri="http://schemas.openxmlformats.org/drawingml/2006/table">
            <a:tbl>
              <a:tblPr/>
              <a:tblGrid>
                <a:gridCol w="616612">
                  <a:extLst>
                    <a:ext uri="{9D8B030D-6E8A-4147-A177-3AD203B41FA5}">
                      <a16:colId xmlns:a16="http://schemas.microsoft.com/office/drawing/2014/main" val="4190207119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3865945911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740319237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84615426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1378578995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3173489108"/>
                    </a:ext>
                  </a:extLst>
                </a:gridCol>
                <a:gridCol w="470573">
                  <a:extLst>
                    <a:ext uri="{9D8B030D-6E8A-4147-A177-3AD203B41FA5}">
                      <a16:colId xmlns:a16="http://schemas.microsoft.com/office/drawing/2014/main" val="2477524011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3592040819"/>
                    </a:ext>
                  </a:extLst>
                </a:gridCol>
                <a:gridCol w="616612">
                  <a:extLst>
                    <a:ext uri="{9D8B030D-6E8A-4147-A177-3AD203B41FA5}">
                      <a16:colId xmlns:a16="http://schemas.microsoft.com/office/drawing/2014/main" val="1953158743"/>
                    </a:ext>
                  </a:extLst>
                </a:gridCol>
                <a:gridCol w="2206822">
                  <a:extLst>
                    <a:ext uri="{9D8B030D-6E8A-4147-A177-3AD203B41FA5}">
                      <a16:colId xmlns:a16="http://schemas.microsoft.com/office/drawing/2014/main" val="702543449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0319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16676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46070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2515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50764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68656"/>
                  </a:ext>
                </a:extLst>
              </a:tr>
              <a:tr h="28928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CC0066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3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23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9AAF0-35C1-DD27-D060-B4EB427A1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B6104C3-212C-7A5B-8812-0284F7F87196}"/>
              </a:ext>
            </a:extLst>
          </p:cNvPr>
          <p:cNvSpPr txBox="1"/>
          <p:nvPr/>
        </p:nvSpPr>
        <p:spPr>
          <a:xfrm>
            <a:off x="251520" y="2132856"/>
            <a:ext cx="4698595" cy="43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pt-BR" sz="1600" b="1" kern="1200" dirty="0">
                <a:solidFill>
                  <a:srgbClr val="660033"/>
                </a:solidFill>
                <a:latin typeface="+mn-lt"/>
                <a:ea typeface="+mn-ea"/>
                <a:cs typeface="+mn-cs"/>
              </a:rPr>
              <a:t>JOGADORAS| 1ª CATEGORIA</a:t>
            </a:r>
          </a:p>
        </p:txBody>
      </p:sp>
      <p:pic>
        <p:nvPicPr>
          <p:cNvPr id="2" name="Imagem 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5631CE32-3FF0-EA1E-D7D0-2002B5C66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17232"/>
            <a:ext cx="5884775" cy="8948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93492E-938A-546F-E712-3A25FAD6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38" y="5509042"/>
            <a:ext cx="5735935" cy="9029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2A391AF-68E3-B9A7-E223-06EA6B150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99" y="5531406"/>
            <a:ext cx="4787480" cy="90827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8146DDA-7386-F19D-F5FB-1BEADB849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8ED86C9-5FAF-75CA-0FB5-B76828E5DAF2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FEF3302D-01A9-FFA5-BB0C-3F0DDC46B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87680"/>
              </p:ext>
            </p:extLst>
          </p:nvPr>
        </p:nvGraphicFramePr>
        <p:xfrm>
          <a:off x="4666754" y="2551327"/>
          <a:ext cx="3473450" cy="2971800"/>
        </p:xfrm>
        <a:graphic>
          <a:graphicData uri="http://schemas.openxmlformats.org/drawingml/2006/table">
            <a:tbl>
              <a:tblPr/>
              <a:tblGrid>
                <a:gridCol w="522097">
                  <a:extLst>
                    <a:ext uri="{9D8B030D-6E8A-4147-A177-3AD203B41FA5}">
                      <a16:colId xmlns:a16="http://schemas.microsoft.com/office/drawing/2014/main" val="254464520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746782712"/>
                    </a:ext>
                  </a:extLst>
                </a:gridCol>
                <a:gridCol w="1485138">
                  <a:extLst>
                    <a:ext uri="{9D8B030D-6E8A-4147-A177-3AD203B41FA5}">
                      <a16:colId xmlns:a16="http://schemas.microsoft.com/office/drawing/2014/main" val="3884996286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89518749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Índex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516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150240086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KYOUNGAIE KIM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5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159111821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MIJA KIM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156996781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HUIEUN KIM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1397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152637173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HYE KYOUNG JEON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531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156263911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KYUNGAH OH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7343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Índex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7775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155448993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BEATRIZ MENGA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547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110027237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DANIELA ARANTES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621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156495983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GABRIELA ARANTES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310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152310614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 DRESCH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510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159546708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SOFIA MENGA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275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110027090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 ARRUDA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265216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6F5027A-7D2C-775C-9AEE-56F7D95A2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18744"/>
              </p:ext>
            </p:extLst>
          </p:nvPr>
        </p:nvGraphicFramePr>
        <p:xfrm>
          <a:off x="353053" y="2551327"/>
          <a:ext cx="4253675" cy="2971800"/>
        </p:xfrm>
        <a:graphic>
          <a:graphicData uri="http://schemas.openxmlformats.org/drawingml/2006/table">
            <a:tbl>
              <a:tblPr/>
              <a:tblGrid>
                <a:gridCol w="522097">
                  <a:extLst>
                    <a:ext uri="{9D8B030D-6E8A-4147-A177-3AD203B41FA5}">
                      <a16:colId xmlns:a16="http://schemas.microsoft.com/office/drawing/2014/main" val="734351020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2703012543"/>
                    </a:ext>
                  </a:extLst>
                </a:gridCol>
                <a:gridCol w="2265363">
                  <a:extLst>
                    <a:ext uri="{9D8B030D-6E8A-4147-A177-3AD203B41FA5}">
                      <a16:colId xmlns:a16="http://schemas.microsoft.com/office/drawing/2014/main" val="304790933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87476711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Índex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9990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110050802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CARLA ZILIOTTO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4036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150105117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EDUARDA SOUZA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629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110057003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MARISE SAWADA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598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110057310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STELA MIYAGI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022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110057285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MIRIAN YOKOTA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497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Índex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279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158751780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SOLANGE R CABRAL DE SOUZA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391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153209792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REGINA SUNG RYE JUNG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677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110067299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CATARINA PARK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9929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153323797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LUBIA KIM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163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154330552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CRYSTAL YOUNG MI PARK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5749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152824012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SANDRA SUN JOO KIM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19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84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5</a:t>
            </a:fld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7CC49AB-C4EC-4753-B640-1224F868CB8C}"/>
              </a:ext>
            </a:extLst>
          </p:cNvPr>
          <p:cNvSpPr txBox="1"/>
          <p:nvPr/>
        </p:nvSpPr>
        <p:spPr>
          <a:xfrm>
            <a:off x="395536" y="2053406"/>
            <a:ext cx="4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0033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1ª CATEGORIA – CLUBES E CONFRONTOS</a:t>
            </a:r>
          </a:p>
        </p:txBody>
      </p:sp>
      <p:pic>
        <p:nvPicPr>
          <p:cNvPr id="6" name="Imagem 5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5D526D14-535E-6FE2-6BB7-7DB874CE8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07" y="5662437"/>
            <a:ext cx="5463073" cy="8306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9B5A72-B1EF-D0FC-08F7-2C7877092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041" y="5561740"/>
            <a:ext cx="5700439" cy="897408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8194172-59E4-08C0-0DAE-058C9DE1B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32657"/>
              </p:ext>
            </p:extLst>
          </p:nvPr>
        </p:nvGraphicFramePr>
        <p:xfrm>
          <a:off x="683568" y="2523435"/>
          <a:ext cx="8064895" cy="2424266"/>
        </p:xfrm>
        <a:graphic>
          <a:graphicData uri="http://schemas.openxmlformats.org/drawingml/2006/table">
            <a:tbl>
              <a:tblPr/>
              <a:tblGrid>
                <a:gridCol w="1339498">
                  <a:extLst>
                    <a:ext uri="{9D8B030D-6E8A-4147-A177-3AD203B41FA5}">
                      <a16:colId xmlns:a16="http://schemas.microsoft.com/office/drawing/2014/main" val="61726911"/>
                    </a:ext>
                  </a:extLst>
                </a:gridCol>
                <a:gridCol w="251156">
                  <a:extLst>
                    <a:ext uri="{9D8B030D-6E8A-4147-A177-3AD203B41FA5}">
                      <a16:colId xmlns:a16="http://schemas.microsoft.com/office/drawing/2014/main" val="1058285032"/>
                    </a:ext>
                  </a:extLst>
                </a:gridCol>
                <a:gridCol w="313945">
                  <a:extLst>
                    <a:ext uri="{9D8B030D-6E8A-4147-A177-3AD203B41FA5}">
                      <a16:colId xmlns:a16="http://schemas.microsoft.com/office/drawing/2014/main" val="217922231"/>
                    </a:ext>
                  </a:extLst>
                </a:gridCol>
                <a:gridCol w="313945">
                  <a:extLst>
                    <a:ext uri="{9D8B030D-6E8A-4147-A177-3AD203B41FA5}">
                      <a16:colId xmlns:a16="http://schemas.microsoft.com/office/drawing/2014/main" val="2788297986"/>
                    </a:ext>
                  </a:extLst>
                </a:gridCol>
                <a:gridCol w="1674372">
                  <a:extLst>
                    <a:ext uri="{9D8B030D-6E8A-4147-A177-3AD203B41FA5}">
                      <a16:colId xmlns:a16="http://schemas.microsoft.com/office/drawing/2014/main" val="2991119796"/>
                    </a:ext>
                  </a:extLst>
                </a:gridCol>
                <a:gridCol w="279063">
                  <a:extLst>
                    <a:ext uri="{9D8B030D-6E8A-4147-A177-3AD203B41FA5}">
                      <a16:colId xmlns:a16="http://schemas.microsoft.com/office/drawing/2014/main" val="3787750545"/>
                    </a:ext>
                  </a:extLst>
                </a:gridCol>
                <a:gridCol w="1339498">
                  <a:extLst>
                    <a:ext uri="{9D8B030D-6E8A-4147-A177-3AD203B41FA5}">
                      <a16:colId xmlns:a16="http://schemas.microsoft.com/office/drawing/2014/main" val="4065740953"/>
                    </a:ext>
                  </a:extLst>
                </a:gridCol>
                <a:gridCol w="251156">
                  <a:extLst>
                    <a:ext uri="{9D8B030D-6E8A-4147-A177-3AD203B41FA5}">
                      <a16:colId xmlns:a16="http://schemas.microsoft.com/office/drawing/2014/main" val="4094895376"/>
                    </a:ext>
                  </a:extLst>
                </a:gridCol>
                <a:gridCol w="313945">
                  <a:extLst>
                    <a:ext uri="{9D8B030D-6E8A-4147-A177-3AD203B41FA5}">
                      <a16:colId xmlns:a16="http://schemas.microsoft.com/office/drawing/2014/main" val="1969372853"/>
                    </a:ext>
                  </a:extLst>
                </a:gridCol>
                <a:gridCol w="313945">
                  <a:extLst>
                    <a:ext uri="{9D8B030D-6E8A-4147-A177-3AD203B41FA5}">
                      <a16:colId xmlns:a16="http://schemas.microsoft.com/office/drawing/2014/main" val="3076818838"/>
                    </a:ext>
                  </a:extLst>
                </a:gridCol>
                <a:gridCol w="1674372">
                  <a:extLst>
                    <a:ext uri="{9D8B030D-6E8A-4147-A177-3AD203B41FA5}">
                      <a16:colId xmlns:a16="http://schemas.microsoft.com/office/drawing/2014/main" val="3837805929"/>
                    </a:ext>
                  </a:extLst>
                </a:gridCol>
              </a:tblGrid>
              <a:tr h="197890"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1ª RODADA | 14.04.2026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2ª RODADA | 30.04.2026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0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650535"/>
                  </a:ext>
                </a:extLst>
              </a:tr>
              <a:tr h="3743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65746"/>
                  </a:ext>
                </a:extLst>
              </a:tr>
              <a:tr h="197890"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ARUJA GOLF CLUBE - AGC  - DESCANSO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GGCC – GUARAPIRANGA GOLF &amp; COUNTRY CLUB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3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70094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pt-BR" sz="1300" b="1" i="0" u="none" strike="noStrike" dirty="0">
                        <a:solidFill>
                          <a:srgbClr val="660033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300" b="1" i="0" u="none" strike="noStrike" dirty="0">
                        <a:solidFill>
                          <a:srgbClr val="660033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75819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pt-BR" sz="1300" b="1" i="0" u="none" strike="noStrike">
                        <a:solidFill>
                          <a:srgbClr val="660033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300" b="1" i="0" u="none" strike="noStrike" dirty="0">
                        <a:solidFill>
                          <a:srgbClr val="660033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301227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r>
                        <a:rPr lang="pt-BR" sz="1300" b="0" i="1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Treino: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r>
                        <a:rPr lang="pt-BR" sz="1300" b="0" i="1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Treino: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60132"/>
                  </a:ext>
                </a:extLst>
              </a:tr>
              <a:tr h="10472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300" b="0" i="0" u="none" strike="noStrike" dirty="0">
                        <a:solidFill>
                          <a:srgbClr val="660033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300" b="0" i="0" u="none" strike="noStrike" dirty="0">
                        <a:solidFill>
                          <a:srgbClr val="660033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68902"/>
                  </a:ext>
                </a:extLst>
              </a:tr>
              <a:tr h="197890"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3ª RODADA | 12.05.2026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4ª RODADA | 28.05.2026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122635"/>
                  </a:ext>
                </a:extLst>
              </a:tr>
              <a:tr h="5765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0038"/>
                  </a:ext>
                </a:extLst>
              </a:tr>
              <a:tr h="197890"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 DE CAMPO DE SÃO PAULO - CCSP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SÃO FERNANDO GOLF CLUB - 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5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121149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073421"/>
                  </a:ext>
                </a:extLst>
              </a:tr>
              <a:tr h="19789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40404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3488"/>
                  </a:ext>
                </a:extLst>
              </a:tr>
              <a:tr h="878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1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Treino: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300" b="1" i="0" u="none" strike="noStrike" dirty="0">
                        <a:solidFill>
                          <a:srgbClr val="660033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300" b="0" i="1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Treino: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pt-BR" sz="1300" b="1" i="0" u="none" strike="noStrike" dirty="0">
                        <a:solidFill>
                          <a:srgbClr val="40404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300" b="1" i="0" u="none" strike="noStrike" dirty="0">
                        <a:solidFill>
                          <a:srgbClr val="660033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079324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70BA0870-32EA-9C3B-351F-C9C58E485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601" y="5584848"/>
            <a:ext cx="4787480" cy="9082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6E786F6-D178-4949-6F09-6FA6F4A0BF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A1ECE3A-CB94-BB6C-468A-61D57505261A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32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2222334"/>
            <a:ext cx="8229600" cy="6669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rgbClr val="660033"/>
                </a:solidFill>
                <a:latin typeface="+mn-lt"/>
                <a:cs typeface="Arial" panose="020B0604020202020204" pitchFamily="34" charset="0"/>
              </a:rPr>
              <a:t>RESULTADOS EQUIPE /JOGADORA</a:t>
            </a:r>
            <a:br>
              <a:rPr lang="pt-BR" sz="2000" b="1" dirty="0">
                <a:solidFill>
                  <a:srgbClr val="660033"/>
                </a:solidFill>
                <a:latin typeface="+mn-lt"/>
                <a:cs typeface="Arial" panose="020B0604020202020204" pitchFamily="34" charset="0"/>
              </a:rPr>
            </a:br>
            <a:endParaRPr lang="pt-BR" sz="1300" b="1" u="sng" dirty="0">
              <a:solidFill>
                <a:srgbClr val="6600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6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128" y="2932602"/>
            <a:ext cx="3404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600" b="1" dirty="0">
                <a:cs typeface="Arial" panose="020B0604020202020204" pitchFamily="34" charset="0"/>
              </a:rPr>
              <a:t>1ª CATEGORIA – PONTOS </a:t>
            </a:r>
            <a:r>
              <a:rPr lang="pt-BR" sz="1600" b="1" u="sng" dirty="0">
                <a:cs typeface="Arial" panose="020B0604020202020204" pitchFamily="34" charset="0"/>
              </a:rPr>
              <a:t>POR EQUIPE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572000" y="2922984"/>
            <a:ext cx="3309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600" b="1" dirty="0">
                <a:cs typeface="Arial" panose="020B0604020202020204" pitchFamily="34" charset="0"/>
              </a:rPr>
              <a:t>1ª CATEGORIA – PONTOS </a:t>
            </a:r>
            <a:r>
              <a:rPr lang="pt-BR" sz="1600" b="1" u="sng" dirty="0">
                <a:cs typeface="Arial" panose="020B0604020202020204" pitchFamily="34" charset="0"/>
              </a:rPr>
              <a:t>POR CLUBE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87E226-2E45-AF3A-0523-AF9440A31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322682"/>
              </p:ext>
            </p:extLst>
          </p:nvPr>
        </p:nvGraphicFramePr>
        <p:xfrm>
          <a:off x="4637624" y="3284984"/>
          <a:ext cx="4216574" cy="19916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807">
                  <a:extLst>
                    <a:ext uri="{9D8B030D-6E8A-4147-A177-3AD203B41FA5}">
                      <a16:colId xmlns:a16="http://schemas.microsoft.com/office/drawing/2014/main" val="1632214967"/>
                    </a:ext>
                  </a:extLst>
                </a:gridCol>
                <a:gridCol w="578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293">
                <a:tc>
                  <a:txBody>
                    <a:bodyPr/>
                    <a:lstStyle/>
                    <a:p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AGC</a:t>
                      </a:r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CGC</a:t>
                      </a:r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GGCC</a:t>
                      </a:r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SFGC</a:t>
                      </a:r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pontos</a:t>
                      </a:r>
                      <a:endParaRPr lang="pt-BR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classif.</a:t>
                      </a:r>
                      <a:endParaRPr lang="pt-BR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AGC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38" marR="86038" marT="43019" marB="430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CGC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GGCC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SFGC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38" marR="86038" marT="43019" marB="43019" anchor="ctr"/>
                </a:tc>
                <a:extLst>
                  <a:ext uri="{0D108BD9-81ED-4DB2-BD59-A6C34878D82A}">
                    <a16:rowId xmlns:a16="http://schemas.microsoft.com/office/drawing/2014/main" val="82297798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E30CCA9-1043-016F-ED40-6F43E0E8E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880137"/>
              </p:ext>
            </p:extLst>
          </p:nvPr>
        </p:nvGraphicFramePr>
        <p:xfrm>
          <a:off x="277034" y="3285203"/>
          <a:ext cx="4216574" cy="1992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807">
                  <a:extLst>
                    <a:ext uri="{9D8B030D-6E8A-4147-A177-3AD203B41FA5}">
                      <a16:colId xmlns:a16="http://schemas.microsoft.com/office/drawing/2014/main" val="1632214967"/>
                    </a:ext>
                  </a:extLst>
                </a:gridCol>
                <a:gridCol w="578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819">
                <a:tc>
                  <a:txBody>
                    <a:bodyPr/>
                    <a:lstStyle/>
                    <a:p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AGC</a:t>
                      </a:r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CGC</a:t>
                      </a:r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GGCC</a:t>
                      </a:r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SFGC</a:t>
                      </a:r>
                      <a:endParaRPr lang="pt-BR" sz="15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pontos</a:t>
                      </a:r>
                      <a:endParaRPr lang="pt-BR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classif</a:t>
                      </a:r>
                      <a:r>
                        <a:rPr lang="pt-BR" sz="900" dirty="0"/>
                        <a:t>.</a:t>
                      </a:r>
                      <a:endParaRPr lang="pt-BR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chemeClr val="bg1"/>
                          </a:solidFill>
                        </a:rPr>
                        <a:t>AGC</a:t>
                      </a:r>
                      <a:endParaRPr lang="pt-B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38" marR="86038" marT="43019" marB="430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chemeClr val="bg1"/>
                          </a:solidFill>
                        </a:rPr>
                        <a:t>CGC</a:t>
                      </a:r>
                      <a:endParaRPr lang="pt-B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chemeClr val="bg1"/>
                          </a:solidFill>
                        </a:rPr>
                        <a:t>GGCC</a:t>
                      </a:r>
                      <a:endParaRPr lang="pt-B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6038" marR="86038" marT="43019" marB="430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chemeClr val="bg1"/>
                          </a:solidFill>
                        </a:rPr>
                        <a:t>SFGC</a:t>
                      </a:r>
                      <a:endParaRPr lang="pt-B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86038" marR="86038" marT="43019" marB="43019" anchor="ctr"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6038" marR="86038" marT="43019" marB="43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38" marR="86038" marT="43019" marB="43019" anchor="ctr"/>
                </a:tc>
                <a:extLst>
                  <a:ext uri="{0D108BD9-81ED-4DB2-BD59-A6C34878D82A}">
                    <a16:rowId xmlns:a16="http://schemas.microsoft.com/office/drawing/2014/main" val="82297798"/>
                  </a:ext>
                </a:extLst>
              </a:tr>
            </a:tbl>
          </a:graphicData>
        </a:graphic>
      </p:graphicFrame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A4EA06E2-EE0A-A814-6E58-6D1952513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60" y="5651220"/>
            <a:ext cx="5216438" cy="79318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804835F-DCF2-C15B-5E10-2A6035D2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905" y="5595865"/>
            <a:ext cx="5390005" cy="8485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EB2F0DB-7F05-C2D0-8E4C-FAF527AB5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459" y="5624356"/>
            <a:ext cx="4637306" cy="87978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419AFE2-E877-E16C-65B1-F010E96B3D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6F3CED9-7240-E2B3-E635-27912E957591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66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200" b="1" dirty="0">
                <a:solidFill>
                  <a:srgbClr val="660033"/>
                </a:solidFill>
                <a:cs typeface="Arial" panose="020B0604020202020204" pitchFamily="34" charset="0"/>
              </a:rPr>
              <a:t>1ª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2ª ROD | GGCC - TEE 01</a:t>
            </a:r>
            <a:br>
              <a:rPr lang="pt-BR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30.04.2026</a:t>
            </a:r>
          </a:p>
          <a:p>
            <a:pPr algn="r"/>
            <a:r>
              <a:rPr lang="pt-BR" sz="1700" b="1" u="sng" dirty="0">
                <a:solidFill>
                  <a:srgbClr val="660033"/>
                </a:solidFill>
                <a:cs typeface="Arial" panose="020B0604020202020204" pitchFamily="34" charset="0"/>
              </a:rPr>
              <a:t>CGC – SFGC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7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2F138C13-9C18-5C31-A4FE-2931690F1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60" y="5661248"/>
            <a:ext cx="5148572" cy="7828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484B05-395E-8244-B180-3DCD1CBB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932" y="5584177"/>
            <a:ext cx="5951959" cy="93700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520647E-1F32-F469-5B3E-C232F739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28" y="5584177"/>
            <a:ext cx="4787480" cy="90827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2447654-4A1F-48A4-2008-27939337C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AB23E73-322A-DA2E-54FF-43C00CD8275F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368714F-3DB6-45DD-1500-C465FA2B5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868041"/>
              </p:ext>
            </p:extLst>
          </p:nvPr>
        </p:nvGraphicFramePr>
        <p:xfrm>
          <a:off x="323528" y="3101181"/>
          <a:ext cx="8470305" cy="2200029"/>
        </p:xfrm>
        <a:graphic>
          <a:graphicData uri="http://schemas.openxmlformats.org/drawingml/2006/table">
            <a:tbl>
              <a:tblPr/>
              <a:tblGrid>
                <a:gridCol w="616613">
                  <a:extLst>
                    <a:ext uri="{9D8B030D-6E8A-4147-A177-3AD203B41FA5}">
                      <a16:colId xmlns:a16="http://schemas.microsoft.com/office/drawing/2014/main" val="157690832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97756903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602341870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675235811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2714041244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1864576133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656895355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31595178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2377230428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37171741"/>
                    </a:ext>
                  </a:extLst>
                </a:gridCol>
              </a:tblGrid>
              <a:tr h="5830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74315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MI JÁ KIM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3/2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 DRESCH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41618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HUIEUN KIM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6/5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GABRIELA ARANTES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79299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HYE KYOUNG JEON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 UP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DANIELA ARANTES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207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150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7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D6205-B02D-0D20-A289-AE83D6809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605728-6B61-BA65-312E-3EE504FAA393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200" b="1" dirty="0">
                <a:solidFill>
                  <a:srgbClr val="660033"/>
                </a:solidFill>
                <a:cs typeface="Arial" panose="020B0604020202020204" pitchFamily="34" charset="0"/>
              </a:rPr>
              <a:t>1ª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2ª ROD | GGCC - TEE 01</a:t>
            </a:r>
            <a:br>
              <a:rPr lang="pt-BR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30.04.2026</a:t>
            </a:r>
          </a:p>
          <a:p>
            <a:pPr algn="r"/>
            <a:r>
              <a:rPr lang="pt-BR" sz="1700" b="1" u="sng" dirty="0">
                <a:solidFill>
                  <a:srgbClr val="660033"/>
                </a:solidFill>
                <a:cs typeface="Arial" panose="020B0604020202020204" pitchFamily="34" charset="0"/>
              </a:rPr>
              <a:t>AGC – GGCC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E807EB0-25D7-00DA-B8FB-9F8F2D4A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8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01B03A2A-89E0-376F-E8FF-BE34E5BCC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62082"/>
            <a:ext cx="5400558" cy="8211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2B96D71-71B4-0DBB-75BC-CBCCD6002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95" y="5557592"/>
            <a:ext cx="5879951" cy="9256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EA9BBD3-95DE-4A61-E66E-9B11685D1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958" y="5568546"/>
            <a:ext cx="4787480" cy="9082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ABCC3CF-A209-0AE8-8CD6-7A0B65A9A6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ABE5A35-AD03-054B-7048-5987C1D8A0B4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18F6573-2DEA-9AF9-D2EC-80843B351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48590"/>
              </p:ext>
            </p:extLst>
          </p:nvPr>
        </p:nvGraphicFramePr>
        <p:xfrm>
          <a:off x="323528" y="3101181"/>
          <a:ext cx="8470305" cy="2200029"/>
        </p:xfrm>
        <a:graphic>
          <a:graphicData uri="http://schemas.openxmlformats.org/drawingml/2006/table">
            <a:tbl>
              <a:tblPr/>
              <a:tblGrid>
                <a:gridCol w="616613">
                  <a:extLst>
                    <a:ext uri="{9D8B030D-6E8A-4147-A177-3AD203B41FA5}">
                      <a16:colId xmlns:a16="http://schemas.microsoft.com/office/drawing/2014/main" val="157690832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97756903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602341870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675235811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2714041244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1864576133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656895355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31595178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2377230428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37171741"/>
                    </a:ext>
                  </a:extLst>
                </a:gridCol>
              </a:tblGrid>
              <a:tr h="5830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74315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MARIA EDUARDA F SOUZA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7/6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REGINA SUNG RYE JUNG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41618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MARISE SAWADA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7/6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SOLANGE R CABRAL DE SOUZA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79299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MIRIAN YOKOTA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4/3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GGCC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CRYSTAL YOUNG MI PARK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207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150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12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DC4C2-1F0A-B319-04CE-0935FE597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C0432A-7CD8-0D91-D7A1-BFF979028F00}"/>
              </a:ext>
            </a:extLst>
          </p:cNvPr>
          <p:cNvSpPr txBox="1">
            <a:spLocks/>
          </p:cNvSpPr>
          <p:nvPr/>
        </p:nvSpPr>
        <p:spPr>
          <a:xfrm>
            <a:off x="555807" y="1988840"/>
            <a:ext cx="8336632" cy="1008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200" b="1" dirty="0">
                <a:solidFill>
                  <a:srgbClr val="660033"/>
                </a:solidFill>
                <a:cs typeface="Arial" panose="020B0604020202020204" pitchFamily="34" charset="0"/>
              </a:rPr>
              <a:t>1ª CATEGORIA</a:t>
            </a:r>
          </a:p>
          <a:p>
            <a:pPr algn="r"/>
            <a:r>
              <a:rPr lang="pt-BR" sz="2700" b="1" dirty="0">
                <a:cs typeface="Arial" panose="020B0604020202020204" pitchFamily="34" charset="0"/>
              </a:rPr>
              <a:t>3ª ROD | CCSP - TEE 01</a:t>
            </a:r>
            <a:br>
              <a:rPr lang="pt-BR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RESULTADOS 12.05.2026</a:t>
            </a:r>
          </a:p>
          <a:p>
            <a:pPr algn="r"/>
            <a:r>
              <a:rPr lang="pt-BR" sz="1700" b="1" u="sng" dirty="0">
                <a:solidFill>
                  <a:srgbClr val="660033"/>
                </a:solidFill>
                <a:cs typeface="Arial" panose="020B0604020202020204" pitchFamily="34" charset="0"/>
              </a:rPr>
              <a:t>AGC – SFGC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82E6B09-D2AA-2046-B1C0-5F30FC39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F4B6-CE29-4337-A4AD-D12A183D0799}" type="slidenum">
              <a:rPr lang="pt-BR" smtClean="0"/>
              <a:t>9</a:t>
            </a:fld>
            <a:endParaRPr lang="pt-BR"/>
          </a:p>
        </p:txBody>
      </p:sp>
      <p:pic>
        <p:nvPicPr>
          <p:cNvPr id="3" name="Imagem 2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8EEFE03D-982A-F160-EAAA-D0E32AA0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80" y="5609617"/>
            <a:ext cx="5481665" cy="83351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C5ADD1F-40B2-B255-C08B-88CCB461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527" y="5609617"/>
            <a:ext cx="5519911" cy="8689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6368950-86F0-BA9B-1E81-5FF36818B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5596742"/>
            <a:ext cx="4787480" cy="908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1C0D459-BA1D-DFDD-695D-DAD6A54C8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24547" r="11198" b="43705"/>
          <a:stretch>
            <a:fillRect/>
          </a:stretch>
        </p:blipFill>
        <p:spPr>
          <a:xfrm>
            <a:off x="611560" y="311304"/>
            <a:ext cx="3797688" cy="1558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9F60D93-4604-049A-069C-8B0A8A211AA4}"/>
              </a:ext>
            </a:extLst>
          </p:cNvPr>
          <p:cNvSpPr/>
          <p:nvPr/>
        </p:nvSpPr>
        <p:spPr>
          <a:xfrm>
            <a:off x="4409248" y="620688"/>
            <a:ext cx="2611024" cy="1248661"/>
          </a:xfrm>
          <a:prstGeom prst="rect">
            <a:avLst/>
          </a:prstGeom>
          <a:solidFill>
            <a:srgbClr val="858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6CFF6F1-A9F5-DF43-6A0E-81037E4B7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92887"/>
              </p:ext>
            </p:extLst>
          </p:nvPr>
        </p:nvGraphicFramePr>
        <p:xfrm>
          <a:off x="323528" y="3101181"/>
          <a:ext cx="8470305" cy="2200029"/>
        </p:xfrm>
        <a:graphic>
          <a:graphicData uri="http://schemas.openxmlformats.org/drawingml/2006/table">
            <a:tbl>
              <a:tblPr/>
              <a:tblGrid>
                <a:gridCol w="616613">
                  <a:extLst>
                    <a:ext uri="{9D8B030D-6E8A-4147-A177-3AD203B41FA5}">
                      <a16:colId xmlns:a16="http://schemas.microsoft.com/office/drawing/2014/main" val="157690832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97756903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602341870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675235811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2714041244"/>
                    </a:ext>
                  </a:extLst>
                </a:gridCol>
                <a:gridCol w="194720">
                  <a:extLst>
                    <a:ext uri="{9D8B030D-6E8A-4147-A177-3AD203B41FA5}">
                      <a16:colId xmlns:a16="http://schemas.microsoft.com/office/drawing/2014/main" val="1864576133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656895355"/>
                    </a:ext>
                  </a:extLst>
                </a:gridCol>
                <a:gridCol w="535479">
                  <a:extLst>
                    <a:ext uri="{9D8B030D-6E8A-4147-A177-3AD203B41FA5}">
                      <a16:colId xmlns:a16="http://schemas.microsoft.com/office/drawing/2014/main" val="2315951782"/>
                    </a:ext>
                  </a:extLst>
                </a:gridCol>
                <a:gridCol w="616613">
                  <a:extLst>
                    <a:ext uri="{9D8B030D-6E8A-4147-A177-3AD203B41FA5}">
                      <a16:colId xmlns:a16="http://schemas.microsoft.com/office/drawing/2014/main" val="2377230428"/>
                    </a:ext>
                  </a:extLst>
                </a:gridCol>
                <a:gridCol w="2206823">
                  <a:extLst>
                    <a:ext uri="{9D8B030D-6E8A-4147-A177-3AD203B41FA5}">
                      <a16:colId xmlns:a16="http://schemas.microsoft.com/office/drawing/2014/main" val="37171741"/>
                    </a:ext>
                  </a:extLst>
                </a:gridCol>
              </a:tblGrid>
              <a:tr h="5830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SAÍDA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CLUBE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JOGADORA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74315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MARISE SAWADA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9/8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GABRIELA ARANTES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41618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MIRIAN YOKOTA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9/7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ALEXA ALONSO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79299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09:48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MARIA EDUARDA F SOUZA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7/6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SFGC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BEATRIZ MENGA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207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RESULTADO DA EQUIPE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015040"/>
                  </a:ext>
                </a:extLst>
              </a:tr>
              <a:tr h="297003">
                <a:tc gridSpan="4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pt-BR" sz="1200" b="0" i="1" u="none" strike="noStrike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1" u="none" strike="noStrike" dirty="0">
                          <a:solidFill>
                            <a:srgbClr val="660033"/>
                          </a:solidFill>
                          <a:effectLst/>
                          <a:latin typeface="Aptos Narrow" panose="020B0004020202020204" pitchFamily="34" charset="0"/>
                        </a:rPr>
                        <a:t>TOTAL DE PONTOS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131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9B3B764AE04C4ABD46E308924152EC" ma:contentTypeVersion="13" ma:contentTypeDescription="Crie um novo documento." ma:contentTypeScope="" ma:versionID="72277a04a2ef3dd3c74d6de7ffe8494c">
  <xsd:schema xmlns:xsd="http://www.w3.org/2001/XMLSchema" xmlns:xs="http://www.w3.org/2001/XMLSchema" xmlns:p="http://schemas.microsoft.com/office/2006/metadata/properties" xmlns:ns2="926a81c2-a579-47ca-9846-9f53cd869aa7" xmlns:ns3="2d1fd87c-c81e-4689-8a61-1ed3b2ecfd7d" targetNamespace="http://schemas.microsoft.com/office/2006/metadata/properties" ma:root="true" ma:fieldsID="5e6c87c4c19e1ac6b4b27919c03c0182" ns2:_="" ns3:_="">
    <xsd:import namespace="926a81c2-a579-47ca-9846-9f53cd869aa7"/>
    <xsd:import namespace="2d1fd87c-c81e-4689-8a61-1ed3b2ecf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a81c2-a579-47ca-9846-9f53cd869a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a1bdf1fc-7978-408b-bc5b-34c4c3df7c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fd87c-c81e-4689-8a61-1ed3b2ecfd7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a57fbaf-5365-4f1f-aff3-e94e6f362e93}" ma:internalName="TaxCatchAll" ma:showField="CatchAllData" ma:web="2d1fd87c-c81e-4689-8a61-1ed3b2ecfd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1fd87c-c81e-4689-8a61-1ed3b2ecfd7d" xsi:nil="true"/>
    <lcf76f155ced4ddcb4097134ff3c332f xmlns="926a81c2-a579-47ca-9846-9f53cd869a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3505D2-962D-48DD-BCEF-CEB0ACAB4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a81c2-a579-47ca-9846-9f53cd869aa7"/>
    <ds:schemaRef ds:uri="2d1fd87c-c81e-4689-8a61-1ed3b2ecfd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075CD3-7D6E-4721-A1AC-1F6ED53D8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411B84-525D-4412-81B6-B8A414F3DE8C}">
  <ds:schemaRefs>
    <ds:schemaRef ds:uri="http://schemas.microsoft.com/office/2006/metadata/properties"/>
    <ds:schemaRef ds:uri="http://schemas.microsoft.com/office/infopath/2007/PartnerControls"/>
    <ds:schemaRef ds:uri="2d1fd87c-c81e-4689-8a61-1ed3b2ecfd7d"/>
    <ds:schemaRef ds:uri="926a81c2-a579-47ca-9846-9f53cd869a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9366</TotalTime>
  <Words>3475</Words>
  <Application>Microsoft Office PowerPoint</Application>
  <PresentationFormat>Apresentação na tela (4:3)</PresentationFormat>
  <Paragraphs>2206</Paragraphs>
  <Slides>34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Batang</vt:lpstr>
      <vt:lpstr>Aptos Narrow</vt:lpstr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</dc:creator>
  <cp:lastModifiedBy>Ellen Alvares - FPGolfe</cp:lastModifiedBy>
  <cp:revision>214</cp:revision>
  <cp:lastPrinted>2023-06-28T23:22:16Z</cp:lastPrinted>
  <dcterms:created xsi:type="dcterms:W3CDTF">2014-04-03T23:27:13Z</dcterms:created>
  <dcterms:modified xsi:type="dcterms:W3CDTF">2026-05-13T13:14:22Z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0x010100869B3B764AE04C4ABD46E308924152EC</vt:lpwstr>
  </property>
  <property fmtid="{D5CDD505-2E9C-101B-9397-08002B2CF9AE}" pid="3" name="MediaServiceImageTags">
    <vt:lpwstr/>
  </property>
</Properties>
</file>