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257" r:id="rId3"/>
    <p:sldId id="261" r:id="rId4"/>
    <p:sldId id="299" r:id="rId5"/>
    <p:sldId id="260" r:id="rId6"/>
    <p:sldId id="266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28" r:id="rId16"/>
    <p:sldId id="329" r:id="rId17"/>
    <p:sldId id="330" r:id="rId18"/>
    <p:sldId id="334" r:id="rId19"/>
    <p:sldId id="335" r:id="rId20"/>
    <p:sldId id="336" r:id="rId21"/>
    <p:sldId id="310" r:id="rId22"/>
    <p:sldId id="311" r:id="rId23"/>
    <p:sldId id="321" r:id="rId24"/>
    <p:sldId id="338" r:id="rId25"/>
    <p:sldId id="340" r:id="rId26"/>
    <p:sldId id="341" r:id="rId27"/>
    <p:sldId id="309" r:id="rId28"/>
    <p:sldId id="342" r:id="rId29"/>
    <p:sldId id="343" r:id="rId30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0D0"/>
    <a:srgbClr val="F4E9E9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90" d="100"/>
          <a:sy n="90" d="100"/>
        </p:scale>
        <p:origin x="121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/>
          <a:lstStyle>
            <a:lvl1pPr algn="r">
              <a:defRPr sz="1200"/>
            </a:lvl1pPr>
          </a:lstStyle>
          <a:p>
            <a:fld id="{9CAB3845-7EC6-4502-B98E-DBADC6A25233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6" tIns="46048" rIns="92096" bIns="4604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96" tIns="46048" rIns="92096" bIns="4604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1015"/>
          </a:xfrm>
          <a:prstGeom prst="rect">
            <a:avLst/>
          </a:prstGeom>
        </p:spPr>
        <p:txBody>
          <a:bodyPr vert="horz" lIns="92096" tIns="46048" rIns="92096" bIns="46048" rtlCol="0" anchor="b"/>
          <a:lstStyle>
            <a:lvl1pPr algn="r">
              <a:defRPr sz="1200"/>
            </a:lvl1pPr>
          </a:lstStyle>
          <a:p>
            <a:fld id="{A8682F56-B2B5-4B05-A4FF-C2081260E2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1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8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407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1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69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2F56-B2B5-4B05-A4FF-C2081260E2F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6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7006-3ACA-46CF-8238-0F57EF64C3EA}" type="datetime1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1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4CE4-FDCB-4440-9348-9A18DA9A8C2F}" type="datetime1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06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EB11-3F74-4833-A8A1-273F5C5CCC57}" type="datetime1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36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879A-0358-4D89-B5E9-6968C78680DA}" type="datetime1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0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AD86-21BD-4925-BF74-41B623D92CFE}" type="datetime1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3923-B4CA-4B09-8B6C-DC03BA1641DD}" type="datetime1">
              <a:rPr lang="pt-BR" smtClean="0"/>
              <a:t>11/03/2024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49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D21-D594-47BA-A754-53FDFD9958A3}" type="datetime1">
              <a:rPr lang="pt-BR" smtClean="0"/>
              <a:t>11/03/2024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3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AAC2-EF93-4D67-A9E5-20C24101AF00}" type="datetime1">
              <a:rPr lang="pt-BR" smtClean="0"/>
              <a:t>11/03/2024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11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4645-3C9E-48D1-9CC7-D511CA462ED5}" type="datetime1">
              <a:rPr lang="pt-BR" smtClean="0"/>
              <a:t>11/03/2024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660232" y="6173787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42F4B6-CE29-4337-A4AD-D12A183D079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6BF2-0C79-4D80-9ACB-843E229258E7}" type="datetime1">
              <a:rPr lang="pt-BR" smtClean="0"/>
              <a:t>11/03/2024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25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4FF1-1547-42D3-8582-DAFA3144A57E}" type="datetime1">
              <a:rPr lang="pt-BR" smtClean="0"/>
              <a:t>11/03/2024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96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9FAC-FF98-4784-A148-3655FADB5956}" type="datetime1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F4B6-CE29-4337-A4AD-D12A183D0799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707CA2C5-33F0-67C0-F28E-690DF13D80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FB537CCD-22ED-BB05-2543-4481EE2132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5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01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GGCC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278057FF-7407-2B94-81D3-EB59F3686D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754052"/>
              </p:ext>
            </p:extLst>
          </p:nvPr>
        </p:nvGraphicFramePr>
        <p:xfrm>
          <a:off x="179512" y="2915745"/>
          <a:ext cx="8784977" cy="2756796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9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86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4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38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46664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362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09:00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09:09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362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09:18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362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01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655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182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11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365B7BD-48C4-DCE0-EBC1-6822D1249386}"/>
              </a:ext>
            </a:extLst>
          </p:cNvPr>
          <p:cNvSpPr txBox="1">
            <a:spLocks/>
          </p:cNvSpPr>
          <p:nvPr/>
        </p:nvSpPr>
        <p:spPr>
          <a:xfrm>
            <a:off x="457200" y="1988839"/>
            <a:ext cx="8336632" cy="10081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SFGC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C83DCD8-4C3D-BBA8-482C-8FF00C38B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498935"/>
              </p:ext>
            </p:extLst>
          </p:nvPr>
        </p:nvGraphicFramePr>
        <p:xfrm>
          <a:off x="179511" y="2852936"/>
          <a:ext cx="878497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7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1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95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09:27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09:45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90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CC49AB-C4EC-4753-B640-1224F868CB8C}"/>
              </a:ext>
            </a:extLst>
          </p:cNvPr>
          <p:cNvSpPr txBox="1"/>
          <p:nvPr/>
        </p:nvSpPr>
        <p:spPr>
          <a:xfrm>
            <a:off x="251520" y="234888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2ª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Paulo Golf Club - SPGC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– SFGC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Golfe de Campinas - CGC</a:t>
            </a: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endParaRPr lang="pt-BR" sz="14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5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10</a:t>
            </a: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E5D9527-C1E7-4A26-BA04-F1424F372388}"/>
              </a:ext>
            </a:extLst>
          </p:cNvPr>
          <p:cNvSpPr txBox="1"/>
          <p:nvPr/>
        </p:nvSpPr>
        <p:spPr>
          <a:xfrm>
            <a:off x="1406766" y="4580072"/>
            <a:ext cx="1429469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5FC82D0-5C62-4A69-A46C-F976FB067B31}"/>
              </a:ext>
            </a:extLst>
          </p:cNvPr>
          <p:cNvSpPr txBox="1"/>
          <p:nvPr/>
        </p:nvSpPr>
        <p:spPr>
          <a:xfrm>
            <a:off x="2658440" y="4586442"/>
            <a:ext cx="148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7º jogo = 10h24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8º jogo = 10h33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9º jogo = 10h42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1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CA32E5F5-7B05-788B-138A-0F512A51F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47717"/>
              </p:ext>
            </p:extLst>
          </p:nvPr>
        </p:nvGraphicFramePr>
        <p:xfrm>
          <a:off x="4195192" y="2204864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26.03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364EDFB8-E896-0A2F-BE2E-397380732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73480"/>
              </p:ext>
            </p:extLst>
          </p:nvPr>
        </p:nvGraphicFramePr>
        <p:xfrm>
          <a:off x="4195192" y="2521688"/>
          <a:ext cx="4680520" cy="277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GUARAPIRANGA GOLF &amp; COUNTRY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DD6EF9DE-47AB-83E2-5F4F-B4DB6304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37668"/>
              </p:ext>
            </p:extLst>
          </p:nvPr>
        </p:nvGraphicFramePr>
        <p:xfrm>
          <a:off x="4195192" y="3959283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23.04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0C5F09A1-336B-7DF8-8FE5-9FB7CF87A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51148"/>
              </p:ext>
            </p:extLst>
          </p:nvPr>
        </p:nvGraphicFramePr>
        <p:xfrm>
          <a:off x="4195192" y="4233334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13">
            <a:extLst>
              <a:ext uri="{FF2B5EF4-FFF2-40B4-BE49-F238E27FC236}">
                <a16:creationId xmlns:a16="http://schemas.microsoft.com/office/drawing/2014/main" id="{319D8F36-BFA7-D77A-BF1F-80A971515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43507"/>
              </p:ext>
            </p:extLst>
          </p:nvPr>
        </p:nvGraphicFramePr>
        <p:xfrm>
          <a:off x="4195192" y="282740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9959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1ED8C974-2B4D-FE81-C8C5-86F886310F1D}"/>
              </a:ext>
            </a:extLst>
          </p:cNvPr>
          <p:cNvSpPr txBox="1"/>
          <p:nvPr/>
        </p:nvSpPr>
        <p:spPr>
          <a:xfrm>
            <a:off x="4195191" y="5401178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XX.04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570F3F2-AA30-46A1-4B46-D32477808F24}"/>
              </a:ext>
            </a:extLst>
          </p:cNvPr>
          <p:cNvSpPr txBox="1"/>
          <p:nvPr/>
        </p:nvSpPr>
        <p:spPr>
          <a:xfrm>
            <a:off x="4166178" y="3672175"/>
            <a:ext cx="178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22.03 (sexta-feira)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E50A0384-5C36-D61C-E9F1-616362ED0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18277"/>
              </p:ext>
            </p:extLst>
          </p:nvPr>
        </p:nvGraphicFramePr>
        <p:xfrm>
          <a:off x="4195191" y="456125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99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71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13</a:t>
            </a:fld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782EEFC-923E-D82E-B01E-A1D7A58E7FE7}"/>
              </a:ext>
            </a:extLst>
          </p:cNvPr>
          <p:cNvSpPr txBox="1"/>
          <p:nvPr/>
        </p:nvSpPr>
        <p:spPr>
          <a:xfrm>
            <a:off x="251520" y="2348880"/>
            <a:ext cx="3096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2ª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Paulo Golf Club - SPGC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– SFGC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Golfe de Campinas - CGC</a:t>
            </a: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endParaRPr lang="pt-BR" sz="14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5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5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10</a:t>
            </a: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endParaRPr lang="pt-BR" sz="1400" b="1" dirty="0">
              <a:solidFill>
                <a:schemeClr val="bg2">
                  <a:lumMod val="50000"/>
                </a:schemeClr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2705809-8822-5B3F-263D-B906923C0CC6}"/>
              </a:ext>
            </a:extLst>
          </p:cNvPr>
          <p:cNvSpPr txBox="1"/>
          <p:nvPr/>
        </p:nvSpPr>
        <p:spPr>
          <a:xfrm>
            <a:off x="1406766" y="4580072"/>
            <a:ext cx="1429469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05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4C01135-707F-562B-2E19-374F9F0DA6E8}"/>
              </a:ext>
            </a:extLst>
          </p:cNvPr>
          <p:cNvSpPr txBox="1"/>
          <p:nvPr/>
        </p:nvSpPr>
        <p:spPr>
          <a:xfrm>
            <a:off x="2658440" y="4586442"/>
            <a:ext cx="148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7º jogo = 10h24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8º jogo = 10h33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100" dirty="0">
                <a:ea typeface="Batang" panose="02030600000101010101" pitchFamily="18" charset="-127"/>
                <a:cs typeface="Arial" panose="020B0604020202020204" pitchFamily="34" charset="0"/>
              </a:rPr>
              <a:t>9º jogo = 10h42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1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0AE6E4E8-23B2-F133-0151-2787E0790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833901"/>
              </p:ext>
            </p:extLst>
          </p:nvPr>
        </p:nvGraphicFramePr>
        <p:xfrm>
          <a:off x="4195192" y="2204864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28.05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9">
            <a:extLst>
              <a:ext uri="{FF2B5EF4-FFF2-40B4-BE49-F238E27FC236}">
                <a16:creationId xmlns:a16="http://schemas.microsoft.com/office/drawing/2014/main" id="{51789A6B-FBF8-8E40-F35B-AB42678E2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86162"/>
              </p:ext>
            </p:extLst>
          </p:nvPr>
        </p:nvGraphicFramePr>
        <p:xfrm>
          <a:off x="4195192" y="2521688"/>
          <a:ext cx="4680520" cy="277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8">
            <a:extLst>
              <a:ext uri="{FF2B5EF4-FFF2-40B4-BE49-F238E27FC236}">
                <a16:creationId xmlns:a16="http://schemas.microsoft.com/office/drawing/2014/main" id="{2CD4DEDC-868E-8E5E-DD68-6AED651BB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99067"/>
              </p:ext>
            </p:extLst>
          </p:nvPr>
        </p:nvGraphicFramePr>
        <p:xfrm>
          <a:off x="4195192" y="3959283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25.06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9">
            <a:extLst>
              <a:ext uri="{FF2B5EF4-FFF2-40B4-BE49-F238E27FC236}">
                <a16:creationId xmlns:a16="http://schemas.microsoft.com/office/drawing/2014/main" id="{80086D0A-47F8-8E23-370F-8970D3363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24702"/>
              </p:ext>
            </p:extLst>
          </p:nvPr>
        </p:nvGraphicFramePr>
        <p:xfrm>
          <a:off x="4195192" y="4233334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CLUBE DE CAMPO DE SÃO PAULO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13">
            <a:extLst>
              <a:ext uri="{FF2B5EF4-FFF2-40B4-BE49-F238E27FC236}">
                <a16:creationId xmlns:a16="http://schemas.microsoft.com/office/drawing/2014/main" id="{9F974A6E-92DE-0113-9461-D1C52350D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64436"/>
              </p:ext>
            </p:extLst>
          </p:nvPr>
        </p:nvGraphicFramePr>
        <p:xfrm>
          <a:off x="4195192" y="2827405"/>
          <a:ext cx="4680519" cy="86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9959"/>
                  </a:ext>
                </a:extLst>
              </a:tr>
            </a:tbl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48B07649-63D1-FC36-C779-4044361BC53D}"/>
              </a:ext>
            </a:extLst>
          </p:cNvPr>
          <p:cNvSpPr txBox="1"/>
          <p:nvPr/>
        </p:nvSpPr>
        <p:spPr>
          <a:xfrm>
            <a:off x="4195191" y="5157192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XX.06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9E87BA-87FC-54B3-B17F-279320E34BFB}"/>
              </a:ext>
            </a:extLst>
          </p:cNvPr>
          <p:cNvSpPr txBox="1"/>
          <p:nvPr/>
        </p:nvSpPr>
        <p:spPr>
          <a:xfrm>
            <a:off x="4166178" y="3672175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XX.05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32" name="Table 13">
            <a:extLst>
              <a:ext uri="{FF2B5EF4-FFF2-40B4-BE49-F238E27FC236}">
                <a16:creationId xmlns:a16="http://schemas.microsoft.com/office/drawing/2014/main" id="{AD932511-37C2-30CE-9193-18FF01052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61136"/>
              </p:ext>
            </p:extLst>
          </p:nvPr>
        </p:nvGraphicFramePr>
        <p:xfrm>
          <a:off x="4195191" y="4561255"/>
          <a:ext cx="4680520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835456510"/>
                    </a:ext>
                  </a:extLst>
                </a:gridCol>
                <a:gridCol w="1059714">
                  <a:extLst>
                    <a:ext uri="{9D8B030D-6E8A-4147-A177-3AD203B41FA5}">
                      <a16:colId xmlns:a16="http://schemas.microsoft.com/office/drawing/2014/main" val="206855528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SPGC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5 - GGCC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6 - CGC</a:t>
                      </a:r>
                    </a:p>
                  </a:txBody>
                  <a:tcPr marL="44450" marR="44450" marT="0" marB="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57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156816"/>
              </p:ext>
            </p:extLst>
          </p:nvPr>
        </p:nvGraphicFramePr>
        <p:xfrm>
          <a:off x="277034" y="3386989"/>
          <a:ext cx="4386725" cy="2307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1166790189"/>
                    </a:ext>
                  </a:extLst>
                </a:gridCol>
                <a:gridCol w="5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149436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58">
                <a:tc>
                  <a:txBody>
                    <a:bodyPr/>
                    <a:lstStyle/>
                    <a:p>
                      <a:endParaRPr lang="pt-BR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AGC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CCSP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GGCC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SFGC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SPGC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pontos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classif</a:t>
                      </a:r>
                      <a:r>
                        <a:rPr lang="pt-BR" sz="400" dirty="0"/>
                        <a:t>.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20363051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540122445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SPGC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7D9FC37-F4BE-A71C-38EB-D31802647AAB}"/>
              </a:ext>
            </a:extLst>
          </p:cNvPr>
          <p:cNvSpPr txBox="1">
            <a:spLocks/>
          </p:cNvSpPr>
          <p:nvPr/>
        </p:nvSpPr>
        <p:spPr>
          <a:xfrm>
            <a:off x="251520" y="2222334"/>
            <a:ext cx="8229600" cy="666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+mn-lt"/>
                <a:cs typeface="Arial" panose="020B0604020202020204" pitchFamily="34" charset="0"/>
              </a:rPr>
              <a:t>RESULTADOS EQUIPE /JOGADORA</a:t>
            </a:r>
            <a:br>
              <a:rPr lang="pt-B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pt-BR" sz="13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E5FB7C8-E75B-0EE6-2823-21645545AFC7}"/>
              </a:ext>
            </a:extLst>
          </p:cNvPr>
          <p:cNvSpPr/>
          <p:nvPr/>
        </p:nvSpPr>
        <p:spPr>
          <a:xfrm>
            <a:off x="173128" y="2932602"/>
            <a:ext cx="3404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2ª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EQUIPE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330BD20-C6F2-4FD7-2259-4E33564FF8DB}"/>
              </a:ext>
            </a:extLst>
          </p:cNvPr>
          <p:cNvSpPr/>
          <p:nvPr/>
        </p:nvSpPr>
        <p:spPr>
          <a:xfrm>
            <a:off x="4572000" y="2922984"/>
            <a:ext cx="33098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2ª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CLUBE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063BAABD-5EBA-C63B-D67C-B10B8A90CB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251672"/>
              </p:ext>
            </p:extLst>
          </p:nvPr>
        </p:nvGraphicFramePr>
        <p:xfrm>
          <a:off x="4721920" y="3377761"/>
          <a:ext cx="4386725" cy="23075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726">
                  <a:extLst>
                    <a:ext uri="{9D8B030D-6E8A-4147-A177-3AD203B41FA5}">
                      <a16:colId xmlns:a16="http://schemas.microsoft.com/office/drawing/2014/main" val="1166790189"/>
                    </a:ext>
                  </a:extLst>
                </a:gridCol>
                <a:gridCol w="51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14943672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958">
                <a:tc>
                  <a:txBody>
                    <a:bodyPr/>
                    <a:lstStyle/>
                    <a:p>
                      <a:endParaRPr lang="pt-BR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AGC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CCSP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CGC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GGCC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SFGC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dirty="0"/>
                        <a:t>SPGC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pontos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classif</a:t>
                      </a:r>
                      <a:r>
                        <a:rPr lang="pt-BR" sz="400" dirty="0"/>
                        <a:t>.</a:t>
                      </a:r>
                      <a:endParaRPr lang="pt-BR" sz="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CGC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20363051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540122445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/>
                        <a:t>SPGC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47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16832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X SFGC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15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DCBF11E5-B35A-EE01-B191-F9C427B1F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220348"/>
              </p:ext>
            </p:extLst>
          </p:nvPr>
        </p:nvGraphicFramePr>
        <p:xfrm>
          <a:off x="179512" y="2852936"/>
          <a:ext cx="873365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7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9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22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42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r>
                        <a:rPr lang="pt-BR" sz="300" dirty="0"/>
                        <a:t>43</a:t>
                      </a:r>
                      <a:endParaRPr lang="pt-BR" sz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2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16832"/>
            <a:ext cx="82296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GGCC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4FDDDA66-A52A-75AA-6E9B-D14D3FB5D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659783"/>
              </p:ext>
            </p:extLst>
          </p:nvPr>
        </p:nvGraphicFramePr>
        <p:xfrm>
          <a:off x="179512" y="2780928"/>
          <a:ext cx="8712969" cy="2961525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8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2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84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77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30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341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8204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HORÁRIO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CLUBE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JOGADORA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Result.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PONTOS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Result.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40" b="1" dirty="0"/>
                        <a:t>CLUBE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40" b="1" dirty="0"/>
                        <a:t>JOGADORA</a:t>
                      </a:r>
                      <a:endParaRPr lang="pt-BR" sz="104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795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4ª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5ª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95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6ª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795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38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17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7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7436" y="1938037"/>
            <a:ext cx="8229600" cy="9361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1ª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26.03.2024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CGC</a:t>
            </a: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A6944AF2-8AC7-2B92-B654-83202E510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255342"/>
              </p:ext>
            </p:extLst>
          </p:nvPr>
        </p:nvGraphicFramePr>
        <p:xfrm>
          <a:off x="179512" y="2924945"/>
          <a:ext cx="8767526" cy="256943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2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8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72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0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811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4633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19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7ª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8ª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19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9ª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19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645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690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26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56290" y="1916832"/>
            <a:ext cx="8291264" cy="9989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E38C5247-F058-469C-EC4F-02478FA3B4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719145"/>
              </p:ext>
            </p:extLst>
          </p:nvPr>
        </p:nvGraphicFramePr>
        <p:xfrm>
          <a:off x="196446" y="2843737"/>
          <a:ext cx="8703386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0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577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4568"/>
            <a:ext cx="8435280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2ª ROD - TEE 10</a:t>
            </a:r>
            <a:br>
              <a:rPr lang="pt-BR" sz="22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CGC</a:t>
            </a:r>
          </a:p>
          <a:p>
            <a:pPr algn="r"/>
            <a:endParaRPr lang="pt-BR" sz="1300" b="1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r"/>
            <a:endParaRPr lang="pt-BR" sz="13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41AE6C66-7F1E-BACB-62D0-AE27E7403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786264"/>
              </p:ext>
            </p:extLst>
          </p:nvPr>
        </p:nvGraphicFramePr>
        <p:xfrm>
          <a:off x="252423" y="2740325"/>
          <a:ext cx="864005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73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08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E7F86B7-6503-4CC2-AE74-E6C3F11235AC}"/>
              </a:ext>
            </a:extLst>
          </p:cNvPr>
          <p:cNvSpPr txBox="1"/>
          <p:nvPr/>
        </p:nvSpPr>
        <p:spPr>
          <a:xfrm>
            <a:off x="251520" y="2276872"/>
            <a:ext cx="4698595" cy="432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pt-BR" sz="1600" b="1" kern="1200" dirty="0">
                <a:latin typeface="+mn-lt"/>
                <a:ea typeface="+mn-ea"/>
                <a:cs typeface="+mn-cs"/>
              </a:rPr>
              <a:t>CLUBES PARTICIPANTES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A42F4B6-CE29-4337-A4AD-D12A183D0799}" type="slidenum">
              <a:rPr lang="pt-BR" smtClean="0"/>
              <a:pPr>
                <a:spcAft>
                  <a:spcPts val="600"/>
                </a:spcAft>
              </a:pPr>
              <a:t>2</a:t>
            </a:fld>
            <a:endParaRPr lang="pt-BR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5761F71-DE10-93F9-2C91-4EDC35AB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49941"/>
              </p:ext>
            </p:extLst>
          </p:nvPr>
        </p:nvGraphicFramePr>
        <p:xfrm>
          <a:off x="251520" y="2780928"/>
          <a:ext cx="8420883" cy="26216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034543">
                  <a:extLst>
                    <a:ext uri="{9D8B030D-6E8A-4147-A177-3AD203B41FA5}">
                      <a16:colId xmlns:a16="http://schemas.microsoft.com/office/drawing/2014/main" val="3487976212"/>
                    </a:ext>
                  </a:extLst>
                </a:gridCol>
                <a:gridCol w="2738681">
                  <a:extLst>
                    <a:ext uri="{9D8B030D-6E8A-4147-A177-3AD203B41FA5}">
                      <a16:colId xmlns:a16="http://schemas.microsoft.com/office/drawing/2014/main" val="3960145478"/>
                    </a:ext>
                  </a:extLst>
                </a:gridCol>
                <a:gridCol w="583809">
                  <a:extLst>
                    <a:ext uri="{9D8B030D-6E8A-4147-A177-3AD203B41FA5}">
                      <a16:colId xmlns:a16="http://schemas.microsoft.com/office/drawing/2014/main" val="300571562"/>
                    </a:ext>
                  </a:extLst>
                </a:gridCol>
                <a:gridCol w="604687">
                  <a:extLst>
                    <a:ext uri="{9D8B030D-6E8A-4147-A177-3AD203B41FA5}">
                      <a16:colId xmlns:a16="http://schemas.microsoft.com/office/drawing/2014/main" val="2266816992"/>
                    </a:ext>
                  </a:extLst>
                </a:gridCol>
                <a:gridCol w="1724234">
                  <a:extLst>
                    <a:ext uri="{9D8B030D-6E8A-4147-A177-3AD203B41FA5}">
                      <a16:colId xmlns:a16="http://schemas.microsoft.com/office/drawing/2014/main" val="3629321916"/>
                    </a:ext>
                  </a:extLst>
                </a:gridCol>
                <a:gridCol w="1734929">
                  <a:extLst>
                    <a:ext uri="{9D8B030D-6E8A-4147-A177-3AD203B41FA5}">
                      <a16:colId xmlns:a16="http://schemas.microsoft.com/office/drawing/2014/main" val="4159930611"/>
                    </a:ext>
                  </a:extLst>
                </a:gridCol>
              </a:tblGrid>
              <a:tr h="332085">
                <a:tc>
                  <a:txBody>
                    <a:bodyPr/>
                    <a:lstStyle/>
                    <a:p>
                      <a:pPr marL="128016" algn="just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948A54"/>
                          </a:highlight>
                        </a:rPr>
                        <a:t> </a:t>
                      </a:r>
                      <a:endParaRPr lang="pt-PT" sz="1800" b="0" i="0" u="none" strike="noStrike" dirty="0">
                        <a:effectLst/>
                        <a:highlight>
                          <a:srgbClr val="948A54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Clube participante: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1ª Cat.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2ª Cat.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Capitã clube: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Capitã de Equipe: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86610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ARUJÁ GOLF CLUBE - AGC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STELLA MIYAGI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MARISE SAWADA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610432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CLUBE DE CAMPO DE SÃO PAULO - CCSP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ADRIANA MARINS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MARILDA BRASIL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47123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3.        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CLUBE DE GOLFE DE CAMPINAS - CGC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ELIANE KIM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89" marR="91089" marT="45545" marB="4554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42696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effectLst/>
                        </a:rPr>
                        <a:t>GUARAPIRANGA GOLF </a:t>
                      </a:r>
                      <a:r>
                        <a:rPr lang="en-US" sz="900" b="1" u="none" strike="noStrike" dirty="0">
                          <a:effectLst/>
                        </a:rPr>
                        <a:t>&amp; COUNTRY CLUB </a:t>
                      </a:r>
                      <a:r>
                        <a:rPr lang="en-US" sz="1100" b="1" u="none" strike="noStrike" dirty="0">
                          <a:effectLst/>
                        </a:rPr>
                        <a:t>- GGCC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CATARINA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strike="noStrike" dirty="0">
                          <a:effectLst/>
                        </a:rPr>
                        <a:t>Sra. FLAVIA KIM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97947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SÃO FERNANDO GOLF CLUB - SFGC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BIA CHUNG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ESTELA SIMOMOTO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326988"/>
                  </a:ext>
                </a:extLst>
              </a:tr>
              <a:tr h="381600">
                <a:tc>
                  <a:txBody>
                    <a:bodyPr/>
                    <a:lstStyle/>
                    <a:p>
                      <a:pPr marL="128016" algn="ctr" fontAlgn="ctr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pt-PT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effectLst/>
                        </a:rPr>
                        <a:t>SÃO PAULO GOLF CLUB – SPGC</a:t>
                      </a:r>
                      <a:endParaRPr lang="pt-PT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PT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RENATA ALEOTTI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ctr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u="none" strike="noStrike" dirty="0">
                          <a:effectLst/>
                        </a:rPr>
                        <a:t>Sra. SUZY FANG</a:t>
                      </a:r>
                      <a:endParaRPr lang="pt-P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8" marR="9488" marT="94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07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248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4888" y="1980373"/>
            <a:ext cx="8229600" cy="76668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cs typeface="Arial" panose="020B0604020202020204" pitchFamily="34" charset="0"/>
              </a:rPr>
              <a:t>2ª ROD - TEE 10</a:t>
            </a:r>
            <a:br>
              <a:rPr lang="pt-BR" sz="36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2500" b="1" dirty="0"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25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SFGC</a:t>
            </a:r>
            <a:endParaRPr lang="pt-BR" sz="2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30558C7-D8CA-E1F9-B9D9-949855D6BE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729362"/>
              </p:ext>
            </p:extLst>
          </p:nvPr>
        </p:nvGraphicFramePr>
        <p:xfrm>
          <a:off x="179512" y="2793456"/>
          <a:ext cx="8805666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5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4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4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96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0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394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06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21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5C952D71-E1FB-A919-756E-EABD6682F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189333"/>
              </p:ext>
            </p:extLst>
          </p:nvPr>
        </p:nvGraphicFramePr>
        <p:xfrm>
          <a:off x="179512" y="2843737"/>
          <a:ext cx="8768682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2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167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C5412BAE-B945-EBEC-C94E-56E6A86460D2}"/>
              </a:ext>
            </a:extLst>
          </p:cNvPr>
          <p:cNvSpPr txBox="1">
            <a:spLocks/>
          </p:cNvSpPr>
          <p:nvPr/>
        </p:nvSpPr>
        <p:spPr>
          <a:xfrm>
            <a:off x="611560" y="1984645"/>
            <a:ext cx="8336632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CGC</a:t>
            </a:r>
            <a:endParaRPr lang="pt-BR" sz="1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84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984568"/>
            <a:ext cx="8336632" cy="7200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5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5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SFGC</a:t>
            </a:r>
            <a:endParaRPr lang="pt-BR" sz="15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A6FF5A8F-F2A7-8BAA-6126-EC95B38B37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995900"/>
              </p:ext>
            </p:extLst>
          </p:nvPr>
        </p:nvGraphicFramePr>
        <p:xfrm>
          <a:off x="179512" y="2843737"/>
          <a:ext cx="8768680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6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6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55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499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09:57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10:06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10:15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04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23</a:t>
            </a:fld>
            <a:endParaRPr lang="pt-BR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0BC037C9-A64E-6CA9-DA97-1E3AEB2AE0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853754"/>
              </p:ext>
            </p:extLst>
          </p:nvPr>
        </p:nvGraphicFramePr>
        <p:xfrm>
          <a:off x="251520" y="2780928"/>
          <a:ext cx="8712968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7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5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8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1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82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41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23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10:24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10:33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10:42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0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AGC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24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061566"/>
              </p:ext>
            </p:extLst>
          </p:nvPr>
        </p:nvGraphicFramePr>
        <p:xfrm>
          <a:off x="257820" y="2843737"/>
          <a:ext cx="870412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432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SPGC - CCSP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25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715645"/>
              </p:ext>
            </p:extLst>
          </p:nvPr>
        </p:nvGraphicFramePr>
        <p:xfrm>
          <a:off x="257820" y="2843737"/>
          <a:ext cx="870412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769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7856" y="1988840"/>
            <a:ext cx="8336632" cy="8548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AGC - CCSP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3044671-E09C-95DB-9D31-EAA9914C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866676"/>
              </p:ext>
            </p:extLst>
          </p:nvPr>
        </p:nvGraphicFramePr>
        <p:xfrm>
          <a:off x="257820" y="2843737"/>
          <a:ext cx="870666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7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09:00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09:09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09:18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06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SFGC - GGCC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158298"/>
              </p:ext>
            </p:extLst>
          </p:nvPr>
        </p:nvGraphicFramePr>
        <p:xfrm>
          <a:off x="257820" y="2915745"/>
          <a:ext cx="8706669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6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5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65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1171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001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4ª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SFGC - CGC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28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410702"/>
              </p:ext>
            </p:extLst>
          </p:nvPr>
        </p:nvGraphicFramePr>
        <p:xfrm>
          <a:off x="198662" y="2780928"/>
          <a:ext cx="8765826" cy="2922632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1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1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1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0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275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961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57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9208" y="1988840"/>
            <a:ext cx="8435280" cy="7920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latin typeface="+mn-lt"/>
                <a:cs typeface="Arial" panose="020B0604020202020204" pitchFamily="34" charset="0"/>
              </a:rPr>
              <a:t>4ª ROD - TEE 10</a:t>
            </a:r>
            <a:br>
              <a:rPr lang="pt-BR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pt-BR" sz="1400" b="1" dirty="0">
                <a:latin typeface="+mn-lt"/>
                <a:cs typeface="Arial" panose="020B0604020202020204" pitchFamily="34" charset="0"/>
              </a:rPr>
              <a:t>RESULTADOS 25.06.2024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GGCC - CGC</a:t>
            </a:r>
            <a:endParaRPr lang="pt-BR" sz="14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29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87D4CEB-695C-5FF4-DB46-57491F86E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842171"/>
              </p:ext>
            </p:extLst>
          </p:nvPr>
        </p:nvGraphicFramePr>
        <p:xfrm>
          <a:off x="179512" y="2915745"/>
          <a:ext cx="878497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1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6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6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6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0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588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1ª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09:27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2ª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09:36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3ª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latin typeface="+mn-lt"/>
                        </a:rPr>
                        <a:t>09:45</a:t>
                      </a: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8D0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8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3</a:t>
            </a:fld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CC49AB-C4EC-4753-B640-1224F868CB8C}"/>
              </a:ext>
            </a:extLst>
          </p:cNvPr>
          <p:cNvSpPr txBox="1"/>
          <p:nvPr/>
        </p:nvSpPr>
        <p:spPr>
          <a:xfrm>
            <a:off x="399445" y="2387352"/>
            <a:ext cx="309634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1ª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endParaRPr lang="pt-BR" sz="700" b="1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- SFGC</a:t>
            </a:r>
          </a:p>
          <a:p>
            <a:pPr marL="285750" indent="-285750">
              <a:buFont typeface="+mj-lt"/>
              <a:buAutoNum type="arabicPeriod"/>
            </a:pPr>
            <a:endParaRPr lang="pt-BR" sz="9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pt-BR" sz="6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7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1EB39E8-9CCF-45E6-986C-CB245CFD6C85}"/>
              </a:ext>
            </a:extLst>
          </p:cNvPr>
          <p:cNvSpPr txBox="1"/>
          <p:nvPr/>
        </p:nvSpPr>
        <p:spPr>
          <a:xfrm>
            <a:off x="1831787" y="4424406"/>
            <a:ext cx="16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2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8DC9E87D-115D-443A-BB43-460EBFDA1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84837"/>
              </p:ext>
            </p:extLst>
          </p:nvPr>
        </p:nvGraphicFramePr>
        <p:xfrm>
          <a:off x="3923928" y="242088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26.03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790D6176-AF34-4B72-A8A3-490E01A9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58381"/>
              </p:ext>
            </p:extLst>
          </p:nvPr>
        </p:nvGraphicFramePr>
        <p:xfrm>
          <a:off x="3923928" y="274607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>
                          <a:latin typeface="+mj-lt"/>
                          <a:ea typeface="Times New Roman"/>
                          <a:cs typeface="Times New Roman"/>
                        </a:rPr>
                        <a:t>GUARAPIRANGA GOLF &amp; COUNTRY CLUB</a:t>
                      </a:r>
                      <a:endParaRPr lang="pt-BR" sz="10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E1A8DCD-2E53-4B98-888D-D4CBD850F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98668"/>
              </p:ext>
            </p:extLst>
          </p:nvPr>
        </p:nvGraphicFramePr>
        <p:xfrm>
          <a:off x="3923928" y="3073989"/>
          <a:ext cx="4680520" cy="288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NÃO </a:t>
                      </a: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HAVERÁ JOGOS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1B02320A-4386-45CA-34E1-4A95DA4E7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57656"/>
              </p:ext>
            </p:extLst>
          </p:nvPr>
        </p:nvGraphicFramePr>
        <p:xfrm>
          <a:off x="3923928" y="3849568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23.04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3650585A-5565-4D66-9D03-77F1441CD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420066"/>
              </p:ext>
            </p:extLst>
          </p:nvPr>
        </p:nvGraphicFramePr>
        <p:xfrm>
          <a:off x="3923928" y="4183782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SÃO FERNANDO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3">
            <a:extLst>
              <a:ext uri="{FF2B5EF4-FFF2-40B4-BE49-F238E27FC236}">
                <a16:creationId xmlns:a16="http://schemas.microsoft.com/office/drawing/2014/main" id="{D6E5FC8C-5BEC-05BA-2ED9-855D8F3A7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24519"/>
              </p:ext>
            </p:extLst>
          </p:nvPr>
        </p:nvGraphicFramePr>
        <p:xfrm>
          <a:off x="3923928" y="4514117"/>
          <a:ext cx="4680520" cy="59195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C7AAAF-42EA-5F7D-C032-BC0620777EAB}"/>
              </a:ext>
            </a:extLst>
          </p:cNvPr>
          <p:cNvSpPr txBox="1"/>
          <p:nvPr/>
        </p:nvSpPr>
        <p:spPr>
          <a:xfrm>
            <a:off x="3915461" y="5148403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XX.04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2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4</a:t>
            </a:fld>
            <a:endParaRPr lang="pt-BR"/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1B5B2748-4FF6-A068-8DB2-AB3AF8A6B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677664"/>
              </p:ext>
            </p:extLst>
          </p:nvPr>
        </p:nvGraphicFramePr>
        <p:xfrm>
          <a:off x="3923928" y="2438636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28.05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B43ACEA0-6201-19E9-1D34-32EA507F2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93705"/>
              </p:ext>
            </p:extLst>
          </p:nvPr>
        </p:nvGraphicFramePr>
        <p:xfrm>
          <a:off x="3923928" y="2783573"/>
          <a:ext cx="4680520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72000" lvl="0" indent="0">
                        <a:spcAft>
                          <a:spcPts val="0"/>
                        </a:spcAft>
                        <a:buSzPts val="1200"/>
                        <a:buFont typeface="Wingdings 3"/>
                        <a:buNone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ARUJÁ GOLF CLUB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13">
            <a:extLst>
              <a:ext uri="{FF2B5EF4-FFF2-40B4-BE49-F238E27FC236}">
                <a16:creationId xmlns:a16="http://schemas.microsoft.com/office/drawing/2014/main" id="{31D786AD-E067-8976-BCB8-0C5F6F716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45584"/>
              </p:ext>
            </p:extLst>
          </p:nvPr>
        </p:nvGraphicFramePr>
        <p:xfrm>
          <a:off x="3941440" y="3124098"/>
          <a:ext cx="4680519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1A27365-6CD0-16C6-8871-4391BC037AEF}"/>
              </a:ext>
            </a:extLst>
          </p:cNvPr>
          <p:cNvSpPr txBox="1"/>
          <p:nvPr/>
        </p:nvSpPr>
        <p:spPr>
          <a:xfrm>
            <a:off x="3924507" y="3702734"/>
            <a:ext cx="170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+mj-lt"/>
                <a:ea typeface="Batang" panose="02030600000101010101" pitchFamily="18" charset="-127"/>
                <a:cs typeface="Arial" panose="020B0604020202020204" pitchFamily="34" charset="0"/>
              </a:rPr>
              <a:t>Treino: XX.05 (XXX-feira)</a:t>
            </a:r>
            <a:endParaRPr lang="pt-BR" sz="1200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F1EE2C5-8375-27D6-63A6-B32A23834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525875"/>
              </p:ext>
            </p:extLst>
          </p:nvPr>
        </p:nvGraphicFramePr>
        <p:xfrm>
          <a:off x="3923928" y="4075635"/>
          <a:ext cx="4680519" cy="284249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194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pt-BR" sz="1600" b="1" u="none" baseline="30000" dirty="0">
                          <a:solidFill>
                            <a:schemeClr val="bg1"/>
                          </a:solidFill>
                        </a:rPr>
                        <a:t>º</a:t>
                      </a:r>
                      <a:r>
                        <a:rPr lang="pt-BR" sz="1600" b="1" baseline="30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RODADA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25.06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.2024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AA1C85D2-A6A3-EA40-E8D0-4807EF2EA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247552"/>
              </p:ext>
            </p:extLst>
          </p:nvPr>
        </p:nvGraphicFramePr>
        <p:xfrm>
          <a:off x="3923928" y="4412658"/>
          <a:ext cx="4680519" cy="28800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468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200"/>
                        <a:buFont typeface="Wingdings 3"/>
                        <a:buChar char=""/>
                        <a:tabLst>
                          <a:tab pos="2806065" algn="ctr"/>
                          <a:tab pos="5612130" algn="r"/>
                          <a:tab pos="228600" algn="l"/>
                          <a:tab pos="2806065" algn="ctr"/>
                          <a:tab pos="5612130" algn="r"/>
                        </a:tabLst>
                      </a:pPr>
                      <a:r>
                        <a:rPr lang="en-US" sz="1600" b="1" dirty="0"/>
                        <a:t>CLUBE DE CAMPO DE SÃO PAULO</a:t>
                      </a:r>
                      <a:endParaRPr lang="pt-BR" sz="10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5085" marR="4508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8042BFE2-C935-6976-EEA7-96325FE08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79022"/>
              </p:ext>
            </p:extLst>
          </p:nvPr>
        </p:nvGraphicFramePr>
        <p:xfrm>
          <a:off x="3923929" y="4740641"/>
          <a:ext cx="4680517" cy="57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36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1 - CCSP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2 - GGCC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3 - AGC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4 - SFGC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194670DC-58BC-0537-51D5-0C80C7B9A1B1}"/>
              </a:ext>
            </a:extLst>
          </p:cNvPr>
          <p:cNvSpPr txBox="1"/>
          <p:nvPr/>
        </p:nvSpPr>
        <p:spPr>
          <a:xfrm>
            <a:off x="3941440" y="5312241"/>
            <a:ext cx="170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Treino: XX.06 (XXX-feira)</a:t>
            </a:r>
            <a:endParaRPr lang="pt-BR" sz="1200" dirty="0"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231353-9CDD-B61C-AC6A-D4599D99CEAB}"/>
              </a:ext>
            </a:extLst>
          </p:cNvPr>
          <p:cNvSpPr txBox="1"/>
          <p:nvPr/>
        </p:nvSpPr>
        <p:spPr>
          <a:xfrm>
            <a:off x="399445" y="2387352"/>
            <a:ext cx="309634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1ª CATEGORIA - CLUBES</a:t>
            </a:r>
          </a:p>
          <a:p>
            <a:r>
              <a:rPr lang="pt-BR" b="1" dirty="0">
                <a:ea typeface="Batang" panose="02030600000101010101" pitchFamily="18" charset="-127"/>
                <a:cs typeface="Arial" panose="020B0604020202020204" pitchFamily="34" charset="0"/>
              </a:rPr>
              <a:t>SORTEIO DAS EQUIPES</a:t>
            </a:r>
          </a:p>
          <a:p>
            <a:endParaRPr lang="pt-BR" sz="700" b="1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Clube de Campo de São Paulo - CCSP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Guarapiranga Golf &amp; Country Club - GGCC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Arujá Golf Clube - AGC</a:t>
            </a:r>
          </a:p>
          <a:p>
            <a:pPr marL="285750" indent="-285750">
              <a:buFont typeface="+mj-lt"/>
              <a:buAutoNum type="arabicPeriod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São Fernando Golf Club - SFGC</a:t>
            </a:r>
          </a:p>
          <a:p>
            <a:pPr marL="285750" indent="-285750">
              <a:buFont typeface="+mj-lt"/>
              <a:buAutoNum type="arabicPeriod"/>
            </a:pPr>
            <a:endParaRPr lang="pt-BR" sz="9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Confirmação das jogadoras </a:t>
            </a:r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até às </a:t>
            </a:r>
            <a:r>
              <a:rPr lang="pt-BR" sz="1400" b="1" u="sng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9h00</a:t>
            </a:r>
            <a:r>
              <a:rPr lang="pt-BR" sz="1400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.</a:t>
            </a:r>
          </a:p>
          <a:p>
            <a:endParaRPr lang="pt-BR" sz="600" b="1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ea typeface="Batang" panose="02030600000101010101" pitchFamily="18" charset="-127"/>
                <a:cs typeface="Arial" panose="020B0604020202020204" pitchFamily="34" charset="0"/>
              </a:rPr>
              <a:t>HORÁRIO DE JOGOS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1º jogo = 9h30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2º jogo = 9h39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3º jogo = 9h48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7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TEE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b="1" dirty="0">
                <a:ea typeface="Batang" panose="02030600000101010101" pitchFamily="18" charset="-127"/>
                <a:cs typeface="Arial" panose="020B0604020202020204" pitchFamily="34" charset="0"/>
              </a:rPr>
              <a:t>Saídas TEE do BURACO 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A7E756-FB79-41F6-5E6C-D9A59B62CDB9}"/>
              </a:ext>
            </a:extLst>
          </p:cNvPr>
          <p:cNvSpPr txBox="1"/>
          <p:nvPr/>
        </p:nvSpPr>
        <p:spPr>
          <a:xfrm>
            <a:off x="1831787" y="4424406"/>
            <a:ext cx="16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4º jogo = 9h57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5º jogo = 10h06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1200" dirty="0">
                <a:ea typeface="Batang" panose="02030600000101010101" pitchFamily="18" charset="-127"/>
                <a:cs typeface="Arial" panose="020B0604020202020204" pitchFamily="34" charset="0"/>
              </a:rPr>
              <a:t>6º jogo = 10h15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1200" dirty="0">
              <a:solidFill>
                <a:srgbClr val="FF0000"/>
              </a:solidFill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520" y="2222334"/>
            <a:ext cx="8229600" cy="666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latin typeface="+mn-lt"/>
                <a:cs typeface="Arial" panose="020B0604020202020204" pitchFamily="34" charset="0"/>
              </a:rPr>
              <a:t>RESULTADOS EQUIPE /JOGADORA</a:t>
            </a:r>
            <a:br>
              <a:rPr lang="pt-BR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pt-BR" sz="1300" u="sng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5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73128" y="2932602"/>
            <a:ext cx="3404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1ª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EQUIPE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572000" y="2922984"/>
            <a:ext cx="33098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>
                <a:cs typeface="Arial" panose="020B0604020202020204" pitchFamily="34" charset="0"/>
              </a:rPr>
              <a:t>1ª CATEGORIA – PONTOS </a:t>
            </a:r>
            <a:r>
              <a:rPr lang="pt-BR" sz="1600" b="1" u="sng" dirty="0">
                <a:cs typeface="Arial" panose="020B0604020202020204" pitchFamily="34" charset="0"/>
              </a:rPr>
              <a:t>POR CLUBE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87E226-2E45-AF3A-0523-AF9440A31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901327"/>
              </p:ext>
            </p:extLst>
          </p:nvPr>
        </p:nvGraphicFramePr>
        <p:xfrm>
          <a:off x="4637624" y="3398639"/>
          <a:ext cx="4216574" cy="1877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1632214967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46">
                <a:tc>
                  <a:txBody>
                    <a:bodyPr/>
                    <a:lstStyle/>
                    <a:p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pontos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classif</a:t>
                      </a:r>
                      <a:r>
                        <a:rPr lang="pt-BR" sz="900" dirty="0"/>
                        <a:t>.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AGC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CCSP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GGCC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SFGC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82297798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E30CCA9-1043-016F-ED40-6F43E0E8E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04357"/>
              </p:ext>
            </p:extLst>
          </p:nvPr>
        </p:nvGraphicFramePr>
        <p:xfrm>
          <a:off x="277034" y="3399165"/>
          <a:ext cx="4216574" cy="1877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1632214967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46">
                <a:tc>
                  <a:txBody>
                    <a:bodyPr/>
                    <a:lstStyle/>
                    <a:p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AGC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CCSP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GGCC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SFGC</a:t>
                      </a:r>
                      <a:endParaRPr lang="pt-BR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pontos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/>
                        <a:t>classif</a:t>
                      </a:r>
                      <a:r>
                        <a:rPr lang="pt-BR" sz="900" dirty="0"/>
                        <a:t>.</a:t>
                      </a:r>
                      <a:endParaRPr lang="pt-BR" sz="9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AGC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CCSP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GGCC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/>
                        <a:t>SFGC</a:t>
                      </a:r>
                      <a:endParaRPr lang="pt-BR" sz="15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6038" marR="86038" marT="43019" marB="43019" anchor="ctr"/>
                </a:tc>
                <a:extLst>
                  <a:ext uri="{0D108BD9-81ED-4DB2-BD59-A6C34878D82A}">
                    <a16:rowId xmlns:a16="http://schemas.microsoft.com/office/drawing/2014/main" val="82297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66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5807" y="1988840"/>
            <a:ext cx="8336632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AGC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5E311055-76E8-409C-9165-2C8EC0D2B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935453"/>
              </p:ext>
            </p:extLst>
          </p:nvPr>
        </p:nvGraphicFramePr>
        <p:xfrm>
          <a:off x="219820" y="2835672"/>
          <a:ext cx="8741657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30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09:30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09:39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09:48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highlight>
                          <a:srgbClr val="953735"/>
                        </a:highlight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7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816412-36B2-487B-BF53-E9F3B6A4DE3B}"/>
              </a:ext>
            </a:extLst>
          </p:cNvPr>
          <p:cNvSpPr txBox="1">
            <a:spLocks/>
          </p:cNvSpPr>
          <p:nvPr/>
        </p:nvSpPr>
        <p:spPr>
          <a:xfrm>
            <a:off x="457200" y="1988840"/>
            <a:ext cx="8428980" cy="99891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2ª ROD - TEE 01</a:t>
            </a:r>
            <a:br>
              <a:rPr lang="pt-BR" sz="2000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23.04.2024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GGCC - SFGC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FC38FCD5-DEFA-9D7A-477D-7D7495B07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572645"/>
              </p:ext>
            </p:extLst>
          </p:nvPr>
        </p:nvGraphicFramePr>
        <p:xfrm>
          <a:off x="192681" y="2852936"/>
          <a:ext cx="8758638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9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9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6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42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70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09:57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10:06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10:15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GGCC - AGC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F938D483-DDFB-CE13-022F-824F4834A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645280"/>
              </p:ext>
            </p:extLst>
          </p:nvPr>
        </p:nvGraphicFramePr>
        <p:xfrm>
          <a:off x="179513" y="2910706"/>
          <a:ext cx="8784976" cy="2635373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83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9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5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9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95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3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78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97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/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07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09:30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09:39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407">
                <a:tc>
                  <a:txBody>
                    <a:bodyPr/>
                    <a:lstStyle/>
                    <a:p>
                      <a:r>
                        <a:rPr lang="pt-BR" sz="1600" dirty="0"/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09:48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407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430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X</a:t>
                      </a:r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644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9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F4B6-CE29-4337-A4AD-D12A183D0799}" type="slidenum">
              <a:rPr lang="pt-BR" smtClean="0"/>
              <a:t>9</a:t>
            </a:fld>
            <a:endParaRPr lang="pt-BR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E3AFBAE-C393-D101-75ED-5BC71FB19716}"/>
              </a:ext>
            </a:extLst>
          </p:cNvPr>
          <p:cNvSpPr txBox="1">
            <a:spLocks/>
          </p:cNvSpPr>
          <p:nvPr/>
        </p:nvSpPr>
        <p:spPr>
          <a:xfrm>
            <a:off x="457200" y="1988839"/>
            <a:ext cx="8336632" cy="92690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dirty="0">
                <a:cs typeface="Arial" panose="020B0604020202020204" pitchFamily="34" charset="0"/>
              </a:rPr>
              <a:t>3ª ROD - TEE 10</a:t>
            </a:r>
            <a:br>
              <a:rPr lang="pt-BR" sz="20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RESULTADOS 28.05.2024</a:t>
            </a:r>
          </a:p>
          <a:p>
            <a:pPr algn="r"/>
            <a:r>
              <a:rPr lang="pt-BR" sz="1400" b="1" u="sng" dirty="0">
                <a:solidFill>
                  <a:srgbClr val="FF0000"/>
                </a:solidFill>
                <a:cs typeface="Arial" panose="020B0604020202020204" pitchFamily="34" charset="0"/>
              </a:rPr>
              <a:t>CCSP - SFGC</a:t>
            </a:r>
            <a:endParaRPr lang="pt-BR" sz="1400" u="sng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78CB62F6-63C8-C8DF-8FFB-38C40F4558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24779"/>
              </p:ext>
            </p:extLst>
          </p:nvPr>
        </p:nvGraphicFramePr>
        <p:xfrm>
          <a:off x="229270" y="2852936"/>
          <a:ext cx="8685460" cy="281751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5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4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7967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0511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HORÁRIO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PONTOS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Result.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50" b="1" dirty="0">
                          <a:latin typeface="+mn-lt"/>
                        </a:rPr>
                        <a:t>CLUBE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>
                          <a:latin typeface="+mn-lt"/>
                        </a:rPr>
                        <a:t>JOGADORA</a:t>
                      </a:r>
                      <a:endParaRPr lang="pt-BR" sz="10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11">
                  <a:txBody>
                    <a:bodyPr/>
                    <a:lstStyle/>
                    <a:p>
                      <a:endParaRPr lang="pt-BR" sz="1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1ª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09:57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2ª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10:06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+mn-lt"/>
                        </a:rPr>
                        <a:t>3ª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+mn-lt"/>
                        </a:rPr>
                        <a:t>10:15</a:t>
                      </a:r>
                      <a:endParaRPr lang="pt-BR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pt-BR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24">
                <a:tc gridSpan="5"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pt-BR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216">
                <a:tc gridSpan="11">
                  <a:txBody>
                    <a:bodyPr/>
                    <a:lstStyle/>
                    <a:p>
                      <a:pPr algn="ctr"/>
                      <a:endParaRPr lang="pt-BR" sz="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39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1509</Words>
  <Application>Microsoft Office PowerPoint</Application>
  <PresentationFormat>Apresentação na tela (4:3)</PresentationFormat>
  <Paragraphs>743</Paragraphs>
  <Slides>29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Batang</vt:lpstr>
      <vt:lpstr>Arial</vt:lpstr>
      <vt:lpstr>Calibri</vt:lpstr>
      <vt:lpstr>Tahoma</vt:lpstr>
      <vt:lpstr>Wingdings</vt:lpstr>
      <vt:lpstr>Wingdings 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</dc:creator>
  <cp:lastModifiedBy>Ana Paula Almeida</cp:lastModifiedBy>
  <cp:revision>181</cp:revision>
  <cp:lastPrinted>2023-06-28T23:22:16Z</cp:lastPrinted>
  <dcterms:created xsi:type="dcterms:W3CDTF">2014-04-03T23:27:13Z</dcterms:created>
  <dcterms:modified xsi:type="dcterms:W3CDTF">2024-03-11T20:02:29Z</dcterms:modified>
</cp:coreProperties>
</file>